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4"/>
  </p:sldMasterIdLst>
  <p:sldIdLst>
    <p:sldId id="1774" r:id="rId5"/>
    <p:sldId id="1775" r:id="rId6"/>
    <p:sldId id="579" r:id="rId7"/>
    <p:sldId id="1777" r:id="rId8"/>
    <p:sldId id="566" r:id="rId9"/>
    <p:sldId id="1778" r:id="rId10"/>
    <p:sldId id="571" r:id="rId11"/>
    <p:sldId id="1779" r:id="rId12"/>
    <p:sldId id="572" r:id="rId13"/>
    <p:sldId id="1780" r:id="rId14"/>
    <p:sldId id="580" r:id="rId15"/>
    <p:sldId id="1781" r:id="rId16"/>
    <p:sldId id="1789" r:id="rId17"/>
    <p:sldId id="1788" r:id="rId18"/>
    <p:sldId id="1826" r:id="rId19"/>
    <p:sldId id="1785" r:id="rId20"/>
    <p:sldId id="1790" r:id="rId21"/>
    <p:sldId id="1791" r:id="rId22"/>
    <p:sldId id="1792" r:id="rId23"/>
    <p:sldId id="1794" r:id="rId24"/>
    <p:sldId id="1800" r:id="rId25"/>
    <p:sldId id="1804" r:id="rId26"/>
    <p:sldId id="1805" r:id="rId27"/>
    <p:sldId id="1827" r:id="rId28"/>
    <p:sldId id="1802" r:id="rId29"/>
    <p:sldId id="1807" r:id="rId30"/>
    <p:sldId id="1808" r:id="rId31"/>
    <p:sldId id="1811" r:id="rId32"/>
    <p:sldId id="1812" r:id="rId33"/>
    <p:sldId id="1810" r:id="rId34"/>
    <p:sldId id="1815" r:id="rId35"/>
    <p:sldId id="1817" r:id="rId36"/>
    <p:sldId id="1819" r:id="rId37"/>
    <p:sldId id="1821" r:id="rId38"/>
    <p:sldId id="1823" r:id="rId39"/>
    <p:sldId id="1824" r:id="rId40"/>
    <p:sldId id="1825" r:id="rId41"/>
    <p:sldId id="1829" r:id="rId42"/>
    <p:sldId id="1831" r:id="rId43"/>
    <p:sldId id="1832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3FA3BED0-024B-4E61-96B6-30CB5AA91935}">
          <p14:sldIdLst>
            <p14:sldId id="1774"/>
            <p14:sldId id="1775"/>
            <p14:sldId id="579"/>
            <p14:sldId id="1777"/>
            <p14:sldId id="566"/>
            <p14:sldId id="1778"/>
            <p14:sldId id="571"/>
            <p14:sldId id="1779"/>
            <p14:sldId id="572"/>
            <p14:sldId id="1780"/>
            <p14:sldId id="580"/>
            <p14:sldId id="1781"/>
            <p14:sldId id="1789"/>
            <p14:sldId id="1788"/>
            <p14:sldId id="1826"/>
            <p14:sldId id="1785"/>
            <p14:sldId id="1790"/>
            <p14:sldId id="1791"/>
            <p14:sldId id="1792"/>
            <p14:sldId id="1794"/>
            <p14:sldId id="1800"/>
            <p14:sldId id="1804"/>
            <p14:sldId id="1805"/>
            <p14:sldId id="1827"/>
            <p14:sldId id="1802"/>
            <p14:sldId id="1807"/>
            <p14:sldId id="1808"/>
            <p14:sldId id="1811"/>
            <p14:sldId id="1812"/>
            <p14:sldId id="1810"/>
            <p14:sldId id="1815"/>
            <p14:sldId id="1817"/>
            <p14:sldId id="1819"/>
            <p14:sldId id="1821"/>
            <p14:sldId id="1823"/>
            <p14:sldId id="1824"/>
            <p14:sldId id="1825"/>
            <p14:sldId id="1829"/>
            <p14:sldId id="1831"/>
            <p14:sldId id="18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erzbicka Małgorzata" initials="WM" lastIdx="1" clrIdx="0">
    <p:extLst>
      <p:ext uri="{19B8F6BF-5375-455C-9EA6-DF929625EA0E}">
        <p15:presenceInfo xmlns:p15="http://schemas.microsoft.com/office/powerpoint/2012/main" userId="S::malgorzata.wierzbicka@pfron.org.pl::a2005f2e-5485-454f-8f37-3c6bcb84a1ce" providerId="AD"/>
      </p:ext>
    </p:extLst>
  </p:cmAuthor>
  <p:cmAuthor id="2" name="Strzałkowski Mateusz" initials="SM" lastIdx="7" clrIdx="1">
    <p:extLst>
      <p:ext uri="{19B8F6BF-5375-455C-9EA6-DF929625EA0E}">
        <p15:presenceInfo xmlns:p15="http://schemas.microsoft.com/office/powerpoint/2012/main" userId="S::mateusz.strzalkowski@pfron.org.pl::3356e143-7f90-4cfa-b677-b92cbabf9f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35A"/>
    <a:srgbClr val="53565A"/>
    <a:srgbClr val="CB333B"/>
    <a:srgbClr val="48A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3E0B9-39B0-4ADB-A604-1AEEC28A3730}" v="2" dt="2022-02-18T11:03:00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 showGuides="1">
      <p:cViewPr varScale="1">
        <p:scale>
          <a:sx n="83" d="100"/>
          <a:sy n="83" d="100"/>
        </p:scale>
        <p:origin x="461" y="48"/>
      </p:cViewPr>
      <p:guideLst>
        <p:guide orient="horz" pos="799"/>
        <p:guide pos="7355"/>
        <p:guide pos="302"/>
        <p:guide orient="horz" pos="3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nasiewicz Sebastian" userId="3ab34115-3fde-41c3-b272-36142cb4ce7d" providerId="ADAL" clId="{8B43E0B9-39B0-4ADB-A604-1AEEC28A3730}"/>
    <pc:docChg chg="undo custSel delSld modSld modSection">
      <pc:chgData name="Banasiewicz Sebastian" userId="3ab34115-3fde-41c3-b272-36142cb4ce7d" providerId="ADAL" clId="{8B43E0B9-39B0-4ADB-A604-1AEEC28A3730}" dt="2022-02-18T11:43:45.501" v="187" actId="6549"/>
      <pc:docMkLst>
        <pc:docMk/>
      </pc:docMkLst>
      <pc:sldChg chg="modSp mod">
        <pc:chgData name="Banasiewicz Sebastian" userId="3ab34115-3fde-41c3-b272-36142cb4ce7d" providerId="ADAL" clId="{8B43E0B9-39B0-4ADB-A604-1AEEC28A3730}" dt="2022-02-18T10:12:04.784" v="12" actId="5793"/>
        <pc:sldMkLst>
          <pc:docMk/>
          <pc:sldMk cId="1784489071" sldId="566"/>
        </pc:sldMkLst>
        <pc:spChg chg="mod">
          <ac:chgData name="Banasiewicz Sebastian" userId="3ab34115-3fde-41c3-b272-36142cb4ce7d" providerId="ADAL" clId="{8B43E0B9-39B0-4ADB-A604-1AEEC28A3730}" dt="2022-02-18T10:12:04.784" v="12" actId="5793"/>
          <ac:spMkLst>
            <pc:docMk/>
            <pc:sldMk cId="1784489071" sldId="566"/>
            <ac:spMk id="3" creationId="{6AC9579F-71B0-4891-8567-1DEE0609F855}"/>
          </ac:spMkLst>
        </pc:spChg>
      </pc:sldChg>
      <pc:sldChg chg="modSp mod">
        <pc:chgData name="Banasiewicz Sebastian" userId="3ab34115-3fde-41c3-b272-36142cb4ce7d" providerId="ADAL" clId="{8B43E0B9-39B0-4ADB-A604-1AEEC28A3730}" dt="2022-02-18T10:14:50.467" v="27"/>
        <pc:sldMkLst>
          <pc:docMk/>
          <pc:sldMk cId="2169913242" sldId="571"/>
        </pc:sldMkLst>
        <pc:spChg chg="mod">
          <ac:chgData name="Banasiewicz Sebastian" userId="3ab34115-3fde-41c3-b272-36142cb4ce7d" providerId="ADAL" clId="{8B43E0B9-39B0-4ADB-A604-1AEEC28A3730}" dt="2022-02-18T10:14:50.467" v="27"/>
          <ac:spMkLst>
            <pc:docMk/>
            <pc:sldMk cId="2169913242" sldId="571"/>
            <ac:spMk id="3" creationId="{928D30E1-8DBA-4E58-925C-D1EE2F50A289}"/>
          </ac:spMkLst>
        </pc:spChg>
      </pc:sldChg>
      <pc:sldChg chg="modSp mod delCm">
        <pc:chgData name="Banasiewicz Sebastian" userId="3ab34115-3fde-41c3-b272-36142cb4ce7d" providerId="ADAL" clId="{8B43E0B9-39B0-4ADB-A604-1AEEC28A3730}" dt="2022-02-18T09:56:06.873" v="4" actId="20577"/>
        <pc:sldMkLst>
          <pc:docMk/>
          <pc:sldMk cId="488316429" sldId="1774"/>
        </pc:sldMkLst>
        <pc:spChg chg="mod">
          <ac:chgData name="Banasiewicz Sebastian" userId="3ab34115-3fde-41c3-b272-36142cb4ce7d" providerId="ADAL" clId="{8B43E0B9-39B0-4ADB-A604-1AEEC28A3730}" dt="2022-02-18T09:56:06.873" v="4" actId="20577"/>
          <ac:spMkLst>
            <pc:docMk/>
            <pc:sldMk cId="488316429" sldId="1774"/>
            <ac:spMk id="16" creationId="{00000000-0000-0000-0000-000000000000}"/>
          </ac:spMkLst>
        </pc:spChg>
      </pc:sldChg>
      <pc:sldChg chg="delCm">
        <pc:chgData name="Banasiewicz Sebastian" userId="3ab34115-3fde-41c3-b272-36142cb4ce7d" providerId="ADAL" clId="{8B43E0B9-39B0-4ADB-A604-1AEEC28A3730}" dt="2022-02-18T09:56:14.611" v="5" actId="1592"/>
        <pc:sldMkLst>
          <pc:docMk/>
          <pc:sldMk cId="2503933571" sldId="1775"/>
        </pc:sldMkLst>
      </pc:sldChg>
      <pc:sldChg chg="modSp mod">
        <pc:chgData name="Banasiewicz Sebastian" userId="3ab34115-3fde-41c3-b272-36142cb4ce7d" providerId="ADAL" clId="{8B43E0B9-39B0-4ADB-A604-1AEEC28A3730}" dt="2022-02-18T10:15:19.899" v="28" actId="120"/>
        <pc:sldMkLst>
          <pc:docMk/>
          <pc:sldMk cId="1471277144" sldId="1779"/>
        </pc:sldMkLst>
        <pc:spChg chg="mod">
          <ac:chgData name="Banasiewicz Sebastian" userId="3ab34115-3fde-41c3-b272-36142cb4ce7d" providerId="ADAL" clId="{8B43E0B9-39B0-4ADB-A604-1AEEC28A3730}" dt="2022-02-18T10:15:19.899" v="28" actId="120"/>
          <ac:spMkLst>
            <pc:docMk/>
            <pc:sldMk cId="1471277144" sldId="1779"/>
            <ac:spMk id="8" creationId="{CEF0262C-6441-4C01-8782-D4E479BB4325}"/>
          </ac:spMkLst>
        </pc:spChg>
      </pc:sldChg>
      <pc:sldChg chg="modSp mod">
        <pc:chgData name="Banasiewicz Sebastian" userId="3ab34115-3fde-41c3-b272-36142cb4ce7d" providerId="ADAL" clId="{8B43E0B9-39B0-4ADB-A604-1AEEC28A3730}" dt="2022-02-18T10:19:38.836" v="41" actId="20577"/>
        <pc:sldMkLst>
          <pc:docMk/>
          <pc:sldMk cId="2048722686" sldId="1781"/>
        </pc:sldMkLst>
        <pc:spChg chg="mod">
          <ac:chgData name="Banasiewicz Sebastian" userId="3ab34115-3fde-41c3-b272-36142cb4ce7d" providerId="ADAL" clId="{8B43E0B9-39B0-4ADB-A604-1AEEC28A3730}" dt="2022-02-18T10:19:38.836" v="41" actId="20577"/>
          <ac:spMkLst>
            <pc:docMk/>
            <pc:sldMk cId="2048722686" sldId="1781"/>
            <ac:spMk id="4" creationId="{E19C9AD6-64C0-45E3-8880-039C6C852C3B}"/>
          </ac:spMkLst>
        </pc:spChg>
      </pc:sldChg>
      <pc:sldChg chg="delCm">
        <pc:chgData name="Banasiewicz Sebastian" userId="3ab34115-3fde-41c3-b272-36142cb4ce7d" providerId="ADAL" clId="{8B43E0B9-39B0-4ADB-A604-1AEEC28A3730}" dt="2022-02-18T10:34:39.613" v="63" actId="1592"/>
        <pc:sldMkLst>
          <pc:docMk/>
          <pc:sldMk cId="1653975470" sldId="1785"/>
        </pc:sldMkLst>
      </pc:sldChg>
      <pc:sldChg chg="modSp mod">
        <pc:chgData name="Banasiewicz Sebastian" userId="3ab34115-3fde-41c3-b272-36142cb4ce7d" providerId="ADAL" clId="{8B43E0B9-39B0-4ADB-A604-1AEEC28A3730}" dt="2022-02-18T10:29:27.078" v="61" actId="20577"/>
        <pc:sldMkLst>
          <pc:docMk/>
          <pc:sldMk cId="1099205213" sldId="1789"/>
        </pc:sldMkLst>
        <pc:spChg chg="mod">
          <ac:chgData name="Banasiewicz Sebastian" userId="3ab34115-3fde-41c3-b272-36142cb4ce7d" providerId="ADAL" clId="{8B43E0B9-39B0-4ADB-A604-1AEEC28A3730}" dt="2022-02-18T10:29:27.078" v="61" actId="20577"/>
          <ac:spMkLst>
            <pc:docMk/>
            <pc:sldMk cId="1099205213" sldId="1789"/>
            <ac:spMk id="3" creationId="{928D30E1-8DBA-4E58-925C-D1EE2F50A289}"/>
          </ac:spMkLst>
        </pc:spChg>
      </pc:sldChg>
      <pc:sldChg chg="modSp mod">
        <pc:chgData name="Banasiewicz Sebastian" userId="3ab34115-3fde-41c3-b272-36142cb4ce7d" providerId="ADAL" clId="{8B43E0B9-39B0-4ADB-A604-1AEEC28A3730}" dt="2022-02-18T10:35:47.466" v="67" actId="108"/>
        <pc:sldMkLst>
          <pc:docMk/>
          <pc:sldMk cId="3735661887" sldId="1790"/>
        </pc:sldMkLst>
        <pc:spChg chg="mod">
          <ac:chgData name="Banasiewicz Sebastian" userId="3ab34115-3fde-41c3-b272-36142cb4ce7d" providerId="ADAL" clId="{8B43E0B9-39B0-4ADB-A604-1AEEC28A3730}" dt="2022-02-18T10:35:47.466" v="67" actId="108"/>
          <ac:spMkLst>
            <pc:docMk/>
            <pc:sldMk cId="3735661887" sldId="1790"/>
            <ac:spMk id="4" creationId="{E19C9AD6-64C0-45E3-8880-039C6C852C3B}"/>
          </ac:spMkLst>
        </pc:spChg>
      </pc:sldChg>
      <pc:sldChg chg="modSp mod">
        <pc:chgData name="Banasiewicz Sebastian" userId="3ab34115-3fde-41c3-b272-36142cb4ce7d" providerId="ADAL" clId="{8B43E0B9-39B0-4ADB-A604-1AEEC28A3730}" dt="2022-02-18T10:46:41.569" v="76" actId="20577"/>
        <pc:sldMkLst>
          <pc:docMk/>
          <pc:sldMk cId="3195602883" sldId="1792"/>
        </pc:sldMkLst>
        <pc:spChg chg="mod">
          <ac:chgData name="Banasiewicz Sebastian" userId="3ab34115-3fde-41c3-b272-36142cb4ce7d" providerId="ADAL" clId="{8B43E0B9-39B0-4ADB-A604-1AEEC28A3730}" dt="2022-02-18T10:46:41.569" v="76" actId="20577"/>
          <ac:spMkLst>
            <pc:docMk/>
            <pc:sldMk cId="3195602883" sldId="1792"/>
            <ac:spMk id="4" creationId="{E19C9AD6-64C0-45E3-8880-039C6C852C3B}"/>
          </ac:spMkLst>
        </pc:spChg>
      </pc:sldChg>
      <pc:sldChg chg="modSp mod">
        <pc:chgData name="Banasiewicz Sebastian" userId="3ab34115-3fde-41c3-b272-36142cb4ce7d" providerId="ADAL" clId="{8B43E0B9-39B0-4ADB-A604-1AEEC28A3730}" dt="2022-02-18T10:54:56.504" v="87" actId="20577"/>
        <pc:sldMkLst>
          <pc:docMk/>
          <pc:sldMk cId="4273910579" sldId="1802"/>
        </pc:sldMkLst>
        <pc:spChg chg="mod">
          <ac:chgData name="Banasiewicz Sebastian" userId="3ab34115-3fde-41c3-b272-36142cb4ce7d" providerId="ADAL" clId="{8B43E0B9-39B0-4ADB-A604-1AEEC28A3730}" dt="2022-02-18T10:54:56.504" v="87" actId="20577"/>
          <ac:spMkLst>
            <pc:docMk/>
            <pc:sldMk cId="4273910579" sldId="1802"/>
            <ac:spMk id="4" creationId="{E19C9AD6-64C0-45E3-8880-039C6C852C3B}"/>
          </ac:spMkLst>
        </pc:spChg>
      </pc:sldChg>
      <pc:sldChg chg="modSp mod">
        <pc:chgData name="Banasiewicz Sebastian" userId="3ab34115-3fde-41c3-b272-36142cb4ce7d" providerId="ADAL" clId="{8B43E0B9-39B0-4ADB-A604-1AEEC28A3730}" dt="2022-02-18T11:01:39.846" v="137" actId="20577"/>
        <pc:sldMkLst>
          <pc:docMk/>
          <pc:sldMk cId="4013463444" sldId="1807"/>
        </pc:sldMkLst>
        <pc:spChg chg="mod">
          <ac:chgData name="Banasiewicz Sebastian" userId="3ab34115-3fde-41c3-b272-36142cb4ce7d" providerId="ADAL" clId="{8B43E0B9-39B0-4ADB-A604-1AEEC28A3730}" dt="2022-02-18T11:01:39.846" v="137" actId="20577"/>
          <ac:spMkLst>
            <pc:docMk/>
            <pc:sldMk cId="4013463444" sldId="1807"/>
            <ac:spMk id="4" creationId="{E19C9AD6-64C0-45E3-8880-039C6C852C3B}"/>
          </ac:spMkLst>
        </pc:spChg>
      </pc:sldChg>
      <pc:sldChg chg="modSp mod">
        <pc:chgData name="Banasiewicz Sebastian" userId="3ab34115-3fde-41c3-b272-36142cb4ce7d" providerId="ADAL" clId="{8B43E0B9-39B0-4ADB-A604-1AEEC28A3730}" dt="2022-02-18T11:05:37.737" v="153" actId="6549"/>
        <pc:sldMkLst>
          <pc:docMk/>
          <pc:sldMk cId="3605949735" sldId="1808"/>
        </pc:sldMkLst>
        <pc:spChg chg="mod">
          <ac:chgData name="Banasiewicz Sebastian" userId="3ab34115-3fde-41c3-b272-36142cb4ce7d" providerId="ADAL" clId="{8B43E0B9-39B0-4ADB-A604-1AEEC28A3730}" dt="2022-02-18T11:05:37.737" v="153" actId="6549"/>
          <ac:spMkLst>
            <pc:docMk/>
            <pc:sldMk cId="3605949735" sldId="1808"/>
            <ac:spMk id="4" creationId="{E19C9AD6-64C0-45E3-8880-039C6C852C3B}"/>
          </ac:spMkLst>
        </pc:spChg>
      </pc:sldChg>
      <pc:sldChg chg="modSp mod">
        <pc:chgData name="Banasiewicz Sebastian" userId="3ab34115-3fde-41c3-b272-36142cb4ce7d" providerId="ADAL" clId="{8B43E0B9-39B0-4ADB-A604-1AEEC28A3730}" dt="2022-02-18T11:06:17.340" v="156" actId="113"/>
        <pc:sldMkLst>
          <pc:docMk/>
          <pc:sldMk cId="3703978876" sldId="1809"/>
        </pc:sldMkLst>
        <pc:spChg chg="mod">
          <ac:chgData name="Banasiewicz Sebastian" userId="3ab34115-3fde-41c3-b272-36142cb4ce7d" providerId="ADAL" clId="{8B43E0B9-39B0-4ADB-A604-1AEEC28A3730}" dt="2022-02-18T11:06:17.340" v="156" actId="113"/>
          <ac:spMkLst>
            <pc:docMk/>
            <pc:sldMk cId="3703978876" sldId="1809"/>
            <ac:spMk id="4" creationId="{CA45DE7F-953D-4388-BF15-C92F63334DA8}"/>
          </ac:spMkLst>
        </pc:spChg>
      </pc:sldChg>
      <pc:sldChg chg="modSp mod">
        <pc:chgData name="Banasiewicz Sebastian" userId="3ab34115-3fde-41c3-b272-36142cb4ce7d" providerId="ADAL" clId="{8B43E0B9-39B0-4ADB-A604-1AEEC28A3730}" dt="2022-02-18T11:38:42.146" v="163" actId="20577"/>
        <pc:sldMkLst>
          <pc:docMk/>
          <pc:sldMk cId="3389055" sldId="1810"/>
        </pc:sldMkLst>
        <pc:spChg chg="mod">
          <ac:chgData name="Banasiewicz Sebastian" userId="3ab34115-3fde-41c3-b272-36142cb4ce7d" providerId="ADAL" clId="{8B43E0B9-39B0-4ADB-A604-1AEEC28A3730}" dt="2022-02-18T11:38:42.146" v="163" actId="20577"/>
          <ac:spMkLst>
            <pc:docMk/>
            <pc:sldMk cId="3389055" sldId="1810"/>
            <ac:spMk id="4" creationId="{619DA566-EF2D-451F-9763-95639B43EE83}"/>
          </ac:spMkLst>
        </pc:spChg>
      </pc:sldChg>
      <pc:sldChg chg="modSp mod delCm">
        <pc:chgData name="Banasiewicz Sebastian" userId="3ab34115-3fde-41c3-b272-36142cb4ce7d" providerId="ADAL" clId="{8B43E0B9-39B0-4ADB-A604-1AEEC28A3730}" dt="2022-02-18T11:33:16.647" v="161" actId="1592"/>
        <pc:sldMkLst>
          <pc:docMk/>
          <pc:sldMk cId="4195916046" sldId="1812"/>
        </pc:sldMkLst>
        <pc:spChg chg="mod">
          <ac:chgData name="Banasiewicz Sebastian" userId="3ab34115-3fde-41c3-b272-36142cb4ce7d" providerId="ADAL" clId="{8B43E0B9-39B0-4ADB-A604-1AEEC28A3730}" dt="2022-02-18T11:32:16.755" v="160" actId="113"/>
          <ac:spMkLst>
            <pc:docMk/>
            <pc:sldMk cId="4195916046" sldId="1812"/>
            <ac:spMk id="4" creationId="{B362E2B4-EE0B-4537-B1BC-82EE85E6B516}"/>
          </ac:spMkLst>
        </pc:spChg>
      </pc:sldChg>
      <pc:sldChg chg="modSp mod">
        <pc:chgData name="Banasiewicz Sebastian" userId="3ab34115-3fde-41c3-b272-36142cb4ce7d" providerId="ADAL" clId="{8B43E0B9-39B0-4ADB-A604-1AEEC28A3730}" dt="2022-02-18T11:41:53.313" v="184"/>
        <pc:sldMkLst>
          <pc:docMk/>
          <pc:sldMk cId="3101104351" sldId="1817"/>
        </pc:sldMkLst>
        <pc:spChg chg="mod">
          <ac:chgData name="Banasiewicz Sebastian" userId="3ab34115-3fde-41c3-b272-36142cb4ce7d" providerId="ADAL" clId="{8B43E0B9-39B0-4ADB-A604-1AEEC28A3730}" dt="2022-02-18T11:41:53.313" v="184"/>
          <ac:spMkLst>
            <pc:docMk/>
            <pc:sldMk cId="3101104351" sldId="1817"/>
            <ac:spMk id="4" creationId="{BEFE6320-2053-4950-AA4F-07EDC3590B6C}"/>
          </ac:spMkLst>
        </pc:spChg>
      </pc:sldChg>
      <pc:sldChg chg="modSp del mod delCm">
        <pc:chgData name="Banasiewicz Sebastian" userId="3ab34115-3fde-41c3-b272-36142cb4ce7d" providerId="ADAL" clId="{8B43E0B9-39B0-4ADB-A604-1AEEC28A3730}" dt="2022-02-18T11:42:01.531" v="185" actId="47"/>
        <pc:sldMkLst>
          <pc:docMk/>
          <pc:sldMk cId="2307182416" sldId="1818"/>
        </pc:sldMkLst>
        <pc:spChg chg="mod">
          <ac:chgData name="Banasiewicz Sebastian" userId="3ab34115-3fde-41c3-b272-36142cb4ce7d" providerId="ADAL" clId="{8B43E0B9-39B0-4ADB-A604-1AEEC28A3730}" dt="2022-02-18T11:41:51.267" v="183" actId="21"/>
          <ac:spMkLst>
            <pc:docMk/>
            <pc:sldMk cId="2307182416" sldId="1818"/>
            <ac:spMk id="4" creationId="{7F08BF30-C44F-4CBE-B1B1-BB48D8F12537}"/>
          </ac:spMkLst>
        </pc:spChg>
      </pc:sldChg>
      <pc:sldChg chg="modSp mod">
        <pc:chgData name="Banasiewicz Sebastian" userId="3ab34115-3fde-41c3-b272-36142cb4ce7d" providerId="ADAL" clId="{8B43E0B9-39B0-4ADB-A604-1AEEC28A3730}" dt="2022-02-18T11:42:37.531" v="186" actId="6549"/>
        <pc:sldMkLst>
          <pc:docMk/>
          <pc:sldMk cId="3915793858" sldId="1819"/>
        </pc:sldMkLst>
        <pc:spChg chg="mod">
          <ac:chgData name="Banasiewicz Sebastian" userId="3ab34115-3fde-41c3-b272-36142cb4ce7d" providerId="ADAL" clId="{8B43E0B9-39B0-4ADB-A604-1AEEC28A3730}" dt="2022-02-18T11:42:37.531" v="186" actId="6549"/>
          <ac:spMkLst>
            <pc:docMk/>
            <pc:sldMk cId="3915793858" sldId="1819"/>
            <ac:spMk id="4" creationId="{222352C2-39D4-45AB-B640-4FBF227C7CCD}"/>
          </ac:spMkLst>
        </pc:spChg>
      </pc:sldChg>
      <pc:sldChg chg="modSp mod">
        <pc:chgData name="Banasiewicz Sebastian" userId="3ab34115-3fde-41c3-b272-36142cb4ce7d" providerId="ADAL" clId="{8B43E0B9-39B0-4ADB-A604-1AEEC28A3730}" dt="2022-02-18T11:43:45.501" v="187" actId="6549"/>
        <pc:sldMkLst>
          <pc:docMk/>
          <pc:sldMk cId="2866931079" sldId="1824"/>
        </pc:sldMkLst>
        <pc:spChg chg="mod">
          <ac:chgData name="Banasiewicz Sebastian" userId="3ab34115-3fde-41c3-b272-36142cb4ce7d" providerId="ADAL" clId="{8B43E0B9-39B0-4ADB-A604-1AEEC28A3730}" dt="2022-02-18T11:43:45.501" v="187" actId="6549"/>
          <ac:spMkLst>
            <pc:docMk/>
            <pc:sldMk cId="2866931079" sldId="1824"/>
            <ac:spMk id="4" creationId="{81F57B64-FA3E-41FB-BA2E-A7CD1411EC4C}"/>
          </ac:spMkLst>
        </pc:spChg>
      </pc:sldChg>
      <pc:sldChg chg="delCm">
        <pc:chgData name="Banasiewicz Sebastian" userId="3ab34115-3fde-41c3-b272-36142cb4ce7d" providerId="ADAL" clId="{8B43E0B9-39B0-4ADB-A604-1AEEC28A3730}" dt="2022-02-18T10:33:35.620" v="62" actId="1592"/>
        <pc:sldMkLst>
          <pc:docMk/>
          <pc:sldMk cId="2371701726" sldId="1826"/>
        </pc:sldMkLst>
      </pc:sldChg>
      <pc:sldChg chg="modSp mod">
        <pc:chgData name="Banasiewicz Sebastian" userId="3ab34115-3fde-41c3-b272-36142cb4ce7d" providerId="ADAL" clId="{8B43E0B9-39B0-4ADB-A604-1AEEC28A3730}" dt="2022-02-18T10:53:52.607" v="83" actId="12"/>
        <pc:sldMkLst>
          <pc:docMk/>
          <pc:sldMk cId="2845359710" sldId="1827"/>
        </pc:sldMkLst>
        <pc:spChg chg="mod">
          <ac:chgData name="Banasiewicz Sebastian" userId="3ab34115-3fde-41c3-b272-36142cb4ce7d" providerId="ADAL" clId="{8B43E0B9-39B0-4ADB-A604-1AEEC28A3730}" dt="2022-02-18T10:53:52.607" v="83" actId="12"/>
          <ac:spMkLst>
            <pc:docMk/>
            <pc:sldMk cId="2845359710" sldId="1827"/>
            <ac:spMk id="4" creationId="{54708130-F71B-41CC-8DDB-8199B9A572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27176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6" y="1269837"/>
            <a:ext cx="11183146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476447" y="2718603"/>
            <a:ext cx="11185285" cy="31098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33412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5551B5-2A7E-4F16-A153-E4F2EA6499AA}" type="datetimeFigureOut">
              <a:rPr lang="pl-PL" smtClean="0"/>
              <a:pPr/>
              <a:t>2022-03-03</a:t>
            </a:fld>
            <a:endParaRPr lang="pl-PL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E520EA-0CA8-43C2-8B33-FAFDA69E85A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6" y="1486917"/>
            <a:ext cx="11032832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 userDrawn="1"/>
        </p:nvGrpSpPr>
        <p:grpSpPr bwMode="auto">
          <a:xfrm>
            <a:off x="479653" y="455386"/>
            <a:ext cx="1803846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 userDrawn="1"/>
        </p:nvSpPr>
        <p:spPr>
          <a:xfrm rot="5400000">
            <a:off x="-1187698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6007100" y="1486917"/>
            <a:ext cx="5651500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478586" y="1486917"/>
            <a:ext cx="5109414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8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1" r:id="rId2"/>
    <p:sldLayoutId id="2147483655" r:id="rId3"/>
    <p:sldLayoutId id="2147483657" r:id="rId4"/>
    <p:sldLayoutId id="21474838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v.pl/web/finanse/wskazniki-dochodow-podatkowych-gmin-powiatow-i-wojewodztw-na-2021-r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ABiernacka@pfron.org.pl" TargetMode="External"/><Relationship Id="rId7" Type="http://schemas.openxmlformats.org/officeDocument/2006/relationships/hyperlink" Target="mailto:AZebala@pfron.org.pl" TargetMode="External"/><Relationship Id="rId2" Type="http://schemas.openxmlformats.org/officeDocument/2006/relationships/hyperlink" Target="mailto:AFilek@pfron.org.p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PSuligorski@pfron.org.pl" TargetMode="External"/><Relationship Id="rId5" Type="http://schemas.openxmlformats.org/officeDocument/2006/relationships/hyperlink" Target="mailto:amazur@pfron.org.pl" TargetMode="External"/><Relationship Id="rId4" Type="http://schemas.openxmlformats.org/officeDocument/2006/relationships/hyperlink" Target="mailto:MZywicka@pfron.org.pl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mailto:DTosnowiec@pfron.org.pl" TargetMode="External"/><Relationship Id="rId3" Type="http://schemas.openxmlformats.org/officeDocument/2006/relationships/hyperlink" Target="mailto:dmuzolf@pfron.org.pl" TargetMode="External"/><Relationship Id="rId7" Type="http://schemas.openxmlformats.org/officeDocument/2006/relationships/hyperlink" Target="mailto:ABuczek@pfron.org.pl" TargetMode="External"/><Relationship Id="rId2" Type="http://schemas.openxmlformats.org/officeDocument/2006/relationships/hyperlink" Target="mailto:BNocen@pfron.org.p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Tokarska@pfron.org.pl" TargetMode="External"/><Relationship Id="rId5" Type="http://schemas.openxmlformats.org/officeDocument/2006/relationships/hyperlink" Target="mailto:Agnieszka.Derewonko@pfron.org.pl" TargetMode="External"/><Relationship Id="rId4" Type="http://schemas.openxmlformats.org/officeDocument/2006/relationships/hyperlink" Target="mailto:ACzerwinska@pfron.org.pl" TargetMode="External"/><Relationship Id="rId9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ABrych@pfron.org.pl" TargetMode="External"/><Relationship Id="rId2" Type="http://schemas.openxmlformats.org/officeDocument/2006/relationships/hyperlink" Target="mailto:adejneka@pfron.org.p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ychlicka@pfron.org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5"/>
          <p:cNvSpPr>
            <a:spLocks noChangeShapeType="1"/>
          </p:cNvSpPr>
          <p:nvPr/>
        </p:nvSpPr>
        <p:spPr bwMode="auto">
          <a:xfrm>
            <a:off x="748507" y="-87391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899" tIns="60950" rIns="121899" bIns="60950"/>
          <a:lstStyle/>
          <a:p>
            <a:endParaRPr lang="es-MX" sz="900"/>
          </a:p>
        </p:txBody>
      </p:sp>
      <p:sp>
        <p:nvSpPr>
          <p:cNvPr id="7170" name="Line 6"/>
          <p:cNvSpPr>
            <a:spLocks noChangeShapeType="1"/>
          </p:cNvSpPr>
          <p:nvPr/>
        </p:nvSpPr>
        <p:spPr bwMode="auto">
          <a:xfrm>
            <a:off x="748507" y="-87391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899" tIns="60950" rIns="121899" bIns="60950"/>
          <a:lstStyle/>
          <a:p>
            <a:endParaRPr lang="es-MX" sz="900"/>
          </a:p>
        </p:txBody>
      </p:sp>
      <p:sp>
        <p:nvSpPr>
          <p:cNvPr id="16" name="Tytuł 3"/>
          <p:cNvSpPr txBox="1">
            <a:spLocks/>
          </p:cNvSpPr>
          <p:nvPr/>
        </p:nvSpPr>
        <p:spPr>
          <a:xfrm>
            <a:off x="1439122" y="2084454"/>
            <a:ext cx="9731647" cy="30823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</a:p>
          <a:p>
            <a:pPr algn="ctr"/>
            <a:r>
              <a:rPr lang="pl-PL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„Dostępny samorząd – granty”</a:t>
            </a:r>
            <a:br>
              <a:rPr lang="pl-PL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3200" b="1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Operacyjny </a:t>
            </a:r>
          </a:p>
          <a:p>
            <a:pPr algn="ctr"/>
            <a:r>
              <a:rPr lang="pl-PL" sz="3200" b="1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Wiedza Edukacja Rozwój</a:t>
            </a:r>
          </a:p>
          <a:p>
            <a:pPr algn="ctr"/>
            <a:endParaRPr lang="pl-PL" sz="3200" b="1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1800" b="1" dirty="0">
                <a:solidFill>
                  <a:schemeClr val="tx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marca 2022 r.</a:t>
            </a:r>
          </a:p>
        </p:txBody>
      </p:sp>
      <p:pic>
        <p:nvPicPr>
          <p:cNvPr id="18" name="Obraz 17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9B0E86-68D5-436A-A33B-A7186CE476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5889054"/>
            <a:ext cx="5315585" cy="676910"/>
          </a:xfrm>
          <a:prstGeom prst="rect">
            <a:avLst/>
          </a:prstGeom>
          <a:noFill/>
        </p:spPr>
      </p:pic>
      <p:sp>
        <p:nvSpPr>
          <p:cNvPr id="20" name="Trójkąt równoramienny 119"/>
          <p:cNvSpPr/>
          <p:nvPr/>
        </p:nvSpPr>
        <p:spPr>
          <a:xfrm rot="16200000">
            <a:off x="10220680" y="4891772"/>
            <a:ext cx="2121409" cy="1828801"/>
          </a:xfrm>
          <a:prstGeom prst="triangle">
            <a:avLst/>
          </a:prstGeom>
          <a:solidFill>
            <a:srgbClr val="48A2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Trójkąt równoramienny 120"/>
          <p:cNvGrpSpPr/>
          <p:nvPr/>
        </p:nvGrpSpPr>
        <p:grpSpPr>
          <a:xfrm>
            <a:off x="-3785" y="4106099"/>
            <a:ext cx="1828801" cy="2121408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23" name="Trójkąt"/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Tekst"/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35421"/>
            <a:ext cx="1806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31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705725"/>
            <a:ext cx="727425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możliwe do sfinansowania z grantu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79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79404" y="1255594"/>
            <a:ext cx="11633192" cy="4039738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w ramach przedsięwzięcia grantowego są możliwe do sfinansowania, jeżeli spełniają następujące warunki: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 niezbędne do realizacji przedsięwzięcia grantowego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 racjonalne i efektywne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zostały poniesione w okresie realizacji przedsięwzięcia grantowego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 prawidłowo udokumentowane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zostały przewidziane w budżecie przedsięwzięcia grantowego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 zgodne z przepisami prawa powszechnie obowiązującego.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w ramach przedsięwzięcia grantowego są przedstawiane we wniosku o udzielenie grantu w formie budżetu przedsięwzięcia </a:t>
            </a:r>
            <a:r>
              <a:rPr lang="pl-PL" sz="1800" b="1" kern="15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CO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s-CO" sz="2800" dirty="0">
              <a:solidFill>
                <a:srgbClr val="242C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sp>
        <p:nvSpPr>
          <p:cNvPr id="6" name="Marcador de texto 28">
            <a:extLst>
              <a:ext uri="{FF2B5EF4-FFF2-40B4-BE49-F238E27FC236}">
                <a16:creationId xmlns:a16="http://schemas.microsoft.com/office/drawing/2014/main" id="{A3658F8A-A5CE-41A9-A96E-B01100CEC262}"/>
              </a:ext>
            </a:extLst>
          </p:cNvPr>
          <p:cNvSpPr txBox="1">
            <a:spLocks/>
          </p:cNvSpPr>
          <p:nvPr/>
        </p:nvSpPr>
        <p:spPr>
          <a:xfrm>
            <a:off x="313171" y="2876604"/>
            <a:ext cx="1950636" cy="12219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CO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arcador de texto 28">
            <a:extLst>
              <a:ext uri="{FF2B5EF4-FFF2-40B4-BE49-F238E27FC236}">
                <a16:creationId xmlns:a16="http://schemas.microsoft.com/office/drawing/2014/main" id="{DA64A065-A21B-4E6A-935B-CC9829085D0F}"/>
              </a:ext>
            </a:extLst>
          </p:cNvPr>
          <p:cNvSpPr txBox="1">
            <a:spLocks/>
          </p:cNvSpPr>
          <p:nvPr/>
        </p:nvSpPr>
        <p:spPr>
          <a:xfrm>
            <a:off x="2823100" y="2858746"/>
            <a:ext cx="1846554" cy="1202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CO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arcador de texto 28">
            <a:extLst>
              <a:ext uri="{FF2B5EF4-FFF2-40B4-BE49-F238E27FC236}">
                <a16:creationId xmlns:a16="http://schemas.microsoft.com/office/drawing/2014/main" id="{3B18A9FF-8695-48E6-97C0-0F531CE48560}"/>
              </a:ext>
            </a:extLst>
          </p:cNvPr>
          <p:cNvSpPr txBox="1">
            <a:spLocks/>
          </p:cNvSpPr>
          <p:nvPr/>
        </p:nvSpPr>
        <p:spPr>
          <a:xfrm>
            <a:off x="5193437" y="2858746"/>
            <a:ext cx="1864311" cy="12108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Marcador de texto 28">
            <a:extLst>
              <a:ext uri="{FF2B5EF4-FFF2-40B4-BE49-F238E27FC236}">
                <a16:creationId xmlns:a16="http://schemas.microsoft.com/office/drawing/2014/main" id="{EE089C9D-CB3D-44E2-9C26-8F0844A42320}"/>
              </a:ext>
            </a:extLst>
          </p:cNvPr>
          <p:cNvSpPr txBox="1">
            <a:spLocks/>
          </p:cNvSpPr>
          <p:nvPr/>
        </p:nvSpPr>
        <p:spPr>
          <a:xfrm>
            <a:off x="7569549" y="2914413"/>
            <a:ext cx="1849659" cy="1202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CO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Marcador de texto 28">
            <a:extLst>
              <a:ext uri="{FF2B5EF4-FFF2-40B4-BE49-F238E27FC236}">
                <a16:creationId xmlns:a16="http://schemas.microsoft.com/office/drawing/2014/main" id="{702D06D5-B8F5-40E9-923C-15C7E7C76786}"/>
              </a:ext>
            </a:extLst>
          </p:cNvPr>
          <p:cNvSpPr txBox="1">
            <a:spLocks/>
          </p:cNvSpPr>
          <p:nvPr/>
        </p:nvSpPr>
        <p:spPr>
          <a:xfrm>
            <a:off x="9960745" y="2930631"/>
            <a:ext cx="1882067" cy="1202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5CB649F7-82F8-45AF-B9B3-58F7CBE0165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999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28460" y="1255594"/>
            <a:ext cx="11032832" cy="467023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Wydatkami możliwymi do sfinansowania są w szczególności wydatki na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zapewnienie wolnych od barier poziomych i pionowych przestrzeni komunikacyjnych budynków,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poprzez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m.in.: 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budowę lub modernizację pochylni, dojść do obiektu, wykonanie miejsc parkingowych dla osób z niepełnosprawnościami zapewniających dostępność do tych obiektów dla osób ze szczególnymi potrzebami,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dostawę, zakup i montaż: podnośnika, platformy schodowej, windy wewnętrznej lub przyściennej, innych urządzeń do transportu pionowego,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instalację urządzeń lub zastosowanie środków technicznych i rozwiązań architektonicznych w budynku, które umożliwiają dostęp do wszystkich pomieszczeń, z wyłączeniem pomieszczeń technicznych,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szczególności m.in.: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zakup i montaż drzwi wejściowych oraz wewnętrznych,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przystosowanie podłoża pod powierzchnie antypoślizgowe oraz zakup i ułożenie powierzchni antypoślizgowej w ciągach komunikacyjnych,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montaż domofonów, włączników światła,</a:t>
            </a:r>
          </a:p>
          <a:p>
            <a:pPr marL="0" indent="0">
              <a:buNone/>
            </a:pPr>
            <a:endParaRPr lang="pl-PL" sz="2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EAA4ECA4-F098-481F-AB3C-07CAF4DA93F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7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872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D30E1-8DBA-4E58-925C-D1EE2F50A28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6447" y="1351722"/>
            <a:ext cx="11185285" cy="4333461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Wydatkami możliwymi do sfinansowania są w szczególności wydatki na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dostawę, zakup i montaż poręczy i uchwytów w ciągach komunikacyjnych oraz uchwytów ułatwiających korzystanie z urządzeń higieniczno-sanitarnych,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roboty związane z likwidacją progów oraz przystosowaniem ciągów komunikacyjnych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innych przejść o zróżnicowanych poziomach podłogi do poruszania się na wózku inwalidzkim,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zapewnienie informacji na temat rozkładu pomieszczeń w budynku, co najmniej w sposób wizualny i dotykowy lub głosowy,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szczególności poprzez: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zakup i montaż planów 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tyflograficznych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zakup i montaż tablic z informacją pisaną i piktograficzną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oznakowanie pomieszczeń i ciągów komunikacyjnych alfabetem Braille'a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zapewnienie osobom ze szczególnymi potrzebami możliwości ewakuacji lub ich uratowania w inny sposób, w szczególności poprzez zakup i montaż instalacji dźwiękowej i świetlnej – sygnalizacyjnej i alarmowej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 obiektach dostępnych dla osób z niepełnosprawnościami,</a:t>
            </a:r>
            <a:endParaRPr lang="pl-P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E6FF0397-C4B4-4E4B-B056-1E4234BF4D9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20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D30E1-8DBA-4E58-925C-D1EE2F50A28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03357" y="1303356"/>
            <a:ext cx="11185285" cy="4262557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Wydatkami możliwymi do sfinansowania są w szczególności wydatki na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zapewnienie dostępności cyfrowej</a:t>
            </a:r>
            <a:r>
              <a:rPr lang="pl-PL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poprzez spełnienie wymagań określonych </a:t>
            </a:r>
            <a:r>
              <a:rPr lang="pl-PL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ustawie z dnia 4 kwietnia 2019 r. o dostępności cyfrowej stron internetowych i aplikacji mobilnych podmiotów publicznych 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(Dz. U. z 2019 r., poz. 848),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obsługę osób korzystających z usług JST z wykorzystaniem środków wspierających komunikowanie się, o których mowa w </a:t>
            </a:r>
            <a:r>
              <a:rPr lang="pl-PL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3 pkt 5 ustawy z dnia 19 sierpnia 2011 r. o języku migowym i innych środkach komunikowania się 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(Dz. U. z 2017 r. poz. 1824), lub przez wykorzystanie zdalnego dostępu online do usługi tłumacza przez strony internetowe i aplikacje,</a:t>
            </a:r>
            <a:endParaRPr lang="pl-PL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instalację urządzeń lub innych środków technicznych do obsługi osób słabosłyszących, w szczególności pętli indukcyjnych, systemów FM lub urządzeń opartych o inne technologie, 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których celem jest wspomaganie słyszenia,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E6FF0397-C4B4-4E4B-B056-1E4234BF4D9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8457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A07C33AA-965E-4FAF-A9BB-A9AA52E16E8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6250" y="1351723"/>
            <a:ext cx="11185525" cy="4267200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Wydatkami możliwymi do sfinansowania są w szczególności wydatki na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pl-PL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apewnienie na stronie internetowej JST informacji o zakresie jej działalności – w postaci elektronicznego pliku zawierającego tekst odczytywalny maszynowo, nagrania treści w polskim języku migowym oraz informacji w tekście łatwym do czytania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zapewnienie, na wniosek osoby ze szczególnymi potrzebami, komunikacji z JST w formie określonej w tym wniosku,</a:t>
            </a:r>
            <a:endParaRPr lang="pl-P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oszty przygotowania przedsięwzięcia grantowego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oraz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koszty doradztwa w zakresie dostępności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trakcie realizacji przedsięwzięcia grantowego.</a:t>
            </a:r>
          </a:p>
          <a:p>
            <a:pPr marL="0" indent="0">
              <a:buNone/>
            </a:pPr>
            <a:endParaRPr lang="pl-PL" sz="2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96CB17E4-7027-4409-BA50-073A4D9903A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170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69243"/>
            <a:ext cx="1103283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Ważne informacje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muszą być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rozliczane na podstawie rzeczywiście poniesionych kosztów.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szystkie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muszą być uzasadnione i uwzględnione w budżecie przedsięwzięcia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Niedozwolone jest podwójne finansowanie wydatku, czyli sfinansowanie całkowite lub częściowe tego samego wydatku dwa razy ze środków publicznych.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udzielonego grantu mogą być przeznaczone na pokrycie wydatków poniesionych w ramach grantu przed podpisaniem umowy o powierzenie grantu, o ile wydatki zostaną uznane za możliwe do sfinansowania zgodnie z obowiązującymi przepisami oraz będą dotyczyć okresu realizacji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Wszystkie wydatki w ramach przedsięwzięcia grantowego muszą być ponoszone w sposób przejrzysty, racjonalny i efektywny, z zachowaniem zasad uzyskiwania najlepszych efektów z danych nakładów.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Wnioskodawca udziela zamówień w ramach przedsięwzięcia grantowego zgodnie z właściwymi przepisami ustawy PZP lub w przypadku zamówień nieprzekraczających wartości 130 000,00 zł. netto, zgodnie z zasadami wynikającymi z wewnętrznych uregulowań obowiązujących u wnioskodawcy.</a:t>
            </a:r>
          </a:p>
          <a:p>
            <a:pPr marL="0" indent="0">
              <a:buNone/>
            </a:pPr>
            <a:endParaRPr lang="pl-PL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97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146412"/>
            <a:ext cx="11032832" cy="4654711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Ważne informacje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braku wewnętrznych uregulowań dla zamówień o wartości powyżej 20 000,00 zł netto do kwoty 130 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000,00 zł netto, należy zrealizować następujące czynności: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rzygotować zapytanie ofertowe, zawierające opis towaru lub usługi, kryteria wyboru, termin składania ofert nie krótszy niż 7 dni kalendarzowych, w przypadku robót budowlanych nie krótszy niż 14 dni kalendarzowych,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umieścić zapytanie ofertowe na stronie internetowej wnioskodawcy, a w przypadku braku strony internetowej, wysłać zapytanie ofertowe do co najmniej trzech potencjalnych (oferujących wybrane towary lub usługi) wykonawców,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dokonać wyboru najkorzystniejszej oferty spośród otrzymanych ofert, przy czym możliwe jest dokonanie wyboru na podstawie tylko jednej otrzymanej oferty,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potwierdzić zlecenie wykonania zamówienia lub podpisać umowę z wybranym wykonawcą;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udokumentować ww. czynności poprzez posiadanie co najmniej następujących dokumentów: potwierdzenie przeprowadzenia szacowania wartości zamówienia, wydruk zapytania ofertowego zamieszczonego na stronie internetowej lub potwierdzenie wysłania zapytania do co najmniej trzech wykonawców, otrzymane oferty, potwierdzenie złożenia zamówienia/podpisana umowa.</a:t>
            </a:r>
          </a:p>
          <a:p>
            <a:pPr marL="0" indent="0" algn="just">
              <a:buNone/>
            </a:pPr>
            <a:endParaRPr lang="pl-PL" sz="2000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566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269242"/>
            <a:ext cx="11032832" cy="4531881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Ważne informacje 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Wnioski o udzielenie grantu składane przez JST mogą zawierać wydatki objęte cross‐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financingiem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wydatki przeznaczone na zakup środków trwałych. </a:t>
            </a:r>
            <a:endParaRPr lang="pl-PL" sz="18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tzw.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Małych grantów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kwoty zaliczone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</a:t>
            </a:r>
            <a:r>
              <a:rPr lang="pl-PL" sz="18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financingu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mogą być planowane i wydatkowane przez wnioskodawców w wysokości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wydatków możliwych do sfinansowania </a:t>
            </a:r>
            <a:endParaRPr lang="pl-PL" sz="1800" b="1" dirty="0">
              <a:solidFill>
                <a:srgbClr val="CB333B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tzw.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Dużych grantów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kwoty zaliczone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</a:t>
            </a:r>
            <a:r>
              <a:rPr lang="pl-PL" sz="18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financingu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mogą być planowane i wydatkowane przez wnioskodawców w wysokości do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0%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wydatków możliwych do sfinansowania.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tzw.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Małych grantów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kwoty zaliczone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</a:t>
            </a:r>
            <a:r>
              <a:rPr lang="pl-PL" sz="18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financingu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środków trwałych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łącznie mogą być planowane i wydatkowane przez wnioskodawców do wysokości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69%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wydatków możliwych do sfinansowania </a:t>
            </a:r>
            <a:endParaRPr lang="pl-PL" sz="1800" b="1" dirty="0">
              <a:solidFill>
                <a:srgbClr val="CB333B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tzw.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Dużych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grantów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kwoty zaliczone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</a:t>
            </a:r>
            <a:r>
              <a:rPr lang="pl-PL" sz="18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financingu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środków trwałych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łącznie mogą być planowane i wydatkowane przez wnioskodawców do wysokości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wydatków możliwych do sfinansowania.</a:t>
            </a:r>
            <a:endParaRPr lang="pl-PL" sz="1800" b="1" dirty="0">
              <a:solidFill>
                <a:srgbClr val="CB333B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20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201004"/>
            <a:ext cx="11032832" cy="4600120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Ważne informacje </a:t>
            </a:r>
            <a:endParaRPr lang="pl-PL" sz="18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może dotyczyć wyłącznie takich kategorii wydatków, bez których realizacja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nie byłaby możliwa, w szczególności w związku z zapewnieniem realizacji zasady równości szans, zwłaszcza potrzeb osób z niepełnosprawnościami i dotyczy: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wydatków na zakup infrastruktury (elementów nieprzenośnych, na stałe przytwierdzonych do nieruchomości np. wykonanie podjazdu do budynku, zainstalowanie windy w budynku),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wydatków na adaptację (prace remontowo-wykończeniowe) budynków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 pomieszczeń, w tym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niezbędne do przeprowadzenia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tych prac i wchodzące w ich zakres.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Zakup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środków trwałych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wyjątkiem zakupu infrastruktury i środków trwałych przeznaczonych na dostosowanie lub adaptację budynków i pomieszczeń),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stanowi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wydatku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ramach cross‐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financingu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pl-PL" sz="18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560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733720"/>
            <a:ext cx="72879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</a:t>
            </a: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prezentacji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33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269242"/>
            <a:ext cx="11032832" cy="4531881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Ważne informacje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obejmujące koszt podatku VAT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uznane są za możliwe do sfinansowania z grantu tylko wtedy, gdy wnioskodawca nie ma prawnej możliwości ich odzyskania na mocy prawodawstwa krajowego (tj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wówczas, gdy wnioskodawcy ani żadnemu innemu podmiotowi zaangażowanemu w przedsięwzięcie grantowe lub wykorzystującemu do działalności opodatkowanej produkty będące efektem realizacji przedsięwzięcia grantowego, zarówno w fazie realizacyjnej jak i operacyjnej, zgodnie z obowiązującym ustawodawstwem krajowym nie przysługuje prawo do obniżenia kwoty podatku należnego o kwotę podatku naliczonego lub ubiegania się o zwrot podatku VAT).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Posiadanie wyżej wymienionego prawa wyklucza uznanie wydatku za możliwy do sfinansowania z grantu, nawet jeśli faktycznie zwrot nie nastąpił, np. ze względu na brak podjęcia przez wnioskodawcę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czynności zmierzających do realizacji tego prawa.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wniosku o udzielenie grantu JST składa oświadczenie o braku możliwości odzyskania ponoszonego kosztu podatku VAT w ramach realizowanego przedsięwzięcia grantowego, zarówno w okresie realizacji przedsięwzięcia grantowego, jak również w okresie trwałości oraz zobowiązuje się do zwrotu zrefundowanej części poniesionego podatku VAT, jeżeli zaistnieją przesłanki umożliwiające odzyskanie tego podatku.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świadczenie stanowi załącznik do umowy o powierzenie grantu. </a:t>
            </a:r>
            <a:endParaRPr lang="pl-PL" sz="1800" strike="sngStrike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4356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705725"/>
            <a:ext cx="743803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Harmonogram 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naboru wniosków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393946"/>
            <a:ext cx="11032832" cy="4531881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Termin, sposób i miejsce składania wniosku: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o udzielenie grantu należy złożyć w terminie wskazanym w ogłoszeniu o naborze (do godziny, która również zostanie w nim wskazana) na formularzu, w formie dokumentu elektronicznego za pośrednictwem generatora wniosków.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datę wpływu wniosku uznaje się datę przekazania wersji elektronicznej wniosku w generatorze.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Terminy składania wniosków o udzielenie grantu oraz adres strony internetowej generatora wniosków zostaną podane w ogłoszeniu o naborze wniosków o udzielenie grantu, zamieszczonym na stronie internetowej PFRON.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Jeżeli w ramach naboru wniosków o udzielenie grantu kwota grantów w złożonych wnioskach o udzielenie grantów przekroczy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 alokacji przeznaczonej dla: odpowiednio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małych lub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użych grantów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b="1" dirty="0">
                <a:solidFill>
                  <a:srgbClr val="CB333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 składania wniosków może ulec skróceniu.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Złożenie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przez JST wniosku w generatorze wniosków oznacza potwierdzenie zgodności z aktualnym stanem prawnym i faktycznym informacji i oświadczeń zawartych we wniosku.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 może złożyć w naborze wniosków o udzielenie grantu tylko jeden wniosek.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4199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395166"/>
            <a:ext cx="705589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Warunki formalne, warunki konieczne, </a:t>
            </a: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oceny wniosku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46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2B00C0-1659-44A8-AF2E-96437A2E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65CA6-E81E-4AC1-841C-9E46E219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708130-F71B-41CC-8DDB-8199B9A5729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01003"/>
            <a:ext cx="11032832" cy="479036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Warunki formalne: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zostaje dopuszczony do oceny: warunków koniecznych do złożenia wniosku, kryteriów oceny wniosku – I etap oraz kryteriów oceny wniosku – II etap, po spełnieniu warunków formalnych.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warunków formalnych weryfikowane będą: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zy wniosek został złożony w formie wskazanej w Regulaminie (tj. w generatorze wniosków),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zy wniosek został złożony w terminie wskazanym w ogłoszeniu o naborze wniosków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udzielenie grantu,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zy złożony wniosek jest kompletny i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zawiera wypełnione wszystkie pola, w tym pola opisowe wypełnione są treścią dającą się interpretować znaczeniowo,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zy wnioskodawca złożył tylko jeden wniosek w ramach naboru wniosków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udzielenie grantu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niespełniający warunków formalnych zostaje pozostawiony bez rozpatrzenia.</a:t>
            </a:r>
          </a:p>
          <a:p>
            <a:pPr marL="0" indent="0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FD5D574-FFA7-485E-A438-26939F22042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91367"/>
            <a:ext cx="5755123" cy="682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5359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326132"/>
            <a:ext cx="11032832" cy="4351337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Warunki konieczne do złożenia wniosku: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Wnioskodawca jest JST uprawnioną do ubiegania się o grant, która zamierza poprawić dostępność usług w swoich jednostkach organizacyjnych, które nie były objęte wsparciem z zakresu poprawy dostępności w ramach innych programów/projektów EFS. Wyłączenie nie obejmuje jednostek organizacyjnych, które uzyskały wsparcie doradcze i szkoleniowe.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Wnioskodawca wyznaczył koordynatora ds.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dostępności oraz opublikował </a:t>
            </a: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swojej stronie podmiotowej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Biuletynu Informacji Publicznej</a:t>
            </a: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raport o stanie zapewniania dostępności osobom ze szczególnymi potrzebami.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Wnioskodawca wskaże we wniosku z jakiego wsparcia doradczego zamierza skorzystać na etapie realizacji przedsięwzięcia grantowego.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Niespełnienie warunków koniecznych do złożenia wniosku skutkować będzie odrzuceniem wniosku.</a:t>
            </a:r>
            <a:r>
              <a:rPr lang="pl-PL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wyniku oceny warunków koniecznych do złożenia wniosku, wnioskodawcy nie przysługuje możliwość zgłoszenia zastrzeżeń do oceny.</a:t>
            </a:r>
          </a:p>
          <a:p>
            <a:pPr marL="0" indent="0">
              <a:buNone/>
            </a:pPr>
            <a:endParaRPr lang="pl-PL" sz="1800" b="1" dirty="0"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910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449785"/>
            <a:ext cx="11032832" cy="4351338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wniosku – I etap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kryteriów oceny wniosku – I etap, wniosek o udzielenie grantu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może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otrzymać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maksymalnie 16 punktów.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 wniosek spełnił kryteria oceny wniosku – I etap musi uzyskać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najmniej 7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punktów,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 tym w ramach: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Kryterium pn.: Prawidłowość przygotowania budżetu przedsięwzięcia grantowego oraz racjonalność i uzasadnienie wydatków zaplanowanych w budżecie - minimum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punktów (maks. 8 punktów),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Kryterium pn.: 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pływ przedsięwzięcia grantowego na dostępność usług dla osób </a:t>
            </a:r>
            <a:b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różnorodnych potrzebach i rodzajach niepełnosprawności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minimum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 (maks. 8 punktów).</a:t>
            </a:r>
            <a:endParaRPr lang="pl-PL" sz="1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3463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C48850-181E-4C3F-A91F-DCFC7786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ED353-43FA-4209-A5BA-7F69175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9C9AD6-64C0-45E3-8880-039C6C852C3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15810" y="1143000"/>
            <a:ext cx="11032832" cy="494376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wniosku – II etap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pl-PL" sz="18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jest złożony przez JST znajdującą się w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trudnej sytuacji finansowej, poprzez przyznanie punktów dla JST o niższym niż średni wskaźniku dochodów podatkowych gmin, powiatów i województw na rok 2021 r. na mieszkańca (dane dostępne na stronie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https://www.gov.pl/web/finanse/wskazniki-dochodow-podatkowych-gmin-powiatow-i-wojewodztw-na-2021-r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zgodnie z ustawą z dnia 13 listopada 2003 r. o dochodach jednostek samorządu terytorialnego (Dz.U. z 2021 r. poz. 1672, z </a:t>
            </a:r>
            <a:r>
              <a:rPr lang="pl-PL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zm.)</a:t>
            </a:r>
          </a:p>
          <a:p>
            <a:pPr marL="0" indent="0" algn="just">
              <a:buNone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gdy wniosek jest złożony przez JST szczebla </a:t>
            </a:r>
            <a:r>
              <a:rPr lang="pl-PL" sz="1600" b="1" dirty="0">
                <a:solidFill>
                  <a:srgbClr val="CB333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wojewódzkiego</a:t>
            </a:r>
            <a:r>
              <a:rPr lang="pl-PL" sz="16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średnim wskaźniku dochodów podatkowych na mieszkańca dla </a:t>
            </a:r>
            <a:r>
              <a:rPr lang="pl-PL" sz="1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województw: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yższym lub równym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82%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średniego wskaźnika dochodów podatkowych, wówczas wniosek </a:t>
            </a:r>
            <a:b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udzielenie grantu otrzymuje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punkty,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niższym niż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82%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wyższym lub równym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średniego wskaźnika dochodów podatkowych, wówczas wniosek </a:t>
            </a:r>
            <a:b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udzielenie grantu otrzymuje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punkty,</a:t>
            </a:r>
            <a:endParaRPr lang="pl-PL" sz="16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iższym niż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wyższym lub równym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średniego wskaźnika dochodów podatkowych, wówczas wniosek </a:t>
            </a:r>
            <a:b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udzielenie grantu otrzymuje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punktów,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niższym niż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średniego wskaźnika dochodów podatkowych, wówczas wniosek o udzielenie grantu </a:t>
            </a:r>
            <a:r>
              <a:rPr lang="pl-PL" sz="16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otrzymuje </a:t>
            </a:r>
            <a:br>
              <a:rPr lang="pl-PL" sz="16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b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punktów.</a:t>
            </a:r>
          </a:p>
          <a:p>
            <a:pPr marL="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l-PL" sz="1800" u="sng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102B6E-7C68-41FB-8550-8DF4DEA4CA8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32" y="5811171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5949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6C4BE-8610-4372-8FDC-488924C1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B0A43-C255-4000-98C6-AD692185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FA4E66-194F-4242-A959-B9E3E358B18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187355"/>
            <a:ext cx="11032832" cy="464106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wniosku – II etap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jest złożony przez JST uczestniczący w realizacji projektu pozakonkursowego MSWiA nr POWR.02.18.00-IP.01-00-002/19 pn. „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Samorząd bez barier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lub projektów wyłonionych w konkursie POWR.02.18.00-IP.01-00-001/20 pn. „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Konkurs dostępny samorząd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 Za udział w dowolnym z wymienionych projektów, wniosek o udzielenie grantu otrzymuje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punktów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jest złożony przez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wysokim poziomie zaangażowania w zakresie zapewnienia dostępności, poprzez przyznanie punktów dla JST, które opublikowały na swojej stronie podmiotowej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Biuletynu Informacji Publicznej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działania na rzecz poprawy zapewnienia dostępności osobom ze szczególnymi potrzebami, o którym mowa w art. 14 ust. 2 pkt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Ustawy o dostępności, wniosek o udzielenie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grantu otrzymuje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punkty.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3F4799ED-57E1-4134-9BAB-D4A5E7194C6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32" y="5977719"/>
            <a:ext cx="5755123" cy="777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6323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2B5FB9-F4E2-4A83-875C-BD21946F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B08108-FE12-4C4A-A206-473B69F86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362E2B4-EE0B-4537-B1BC-82EE85E6B51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132765"/>
            <a:ext cx="11032832" cy="469565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wniosku – II etap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jest złożony przez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wysokim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poziomie zaangażowania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zakresie zapewniania dostępności, poprzez przyznanie punktów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dla JST, które zgłoszą do finansowania przedsięwzięcia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wysokim stopniu przygotowania do realizacji.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Wnioskodawca, który w ramach przedsięwzięcia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będzie realizował roboty budowlane związane z dostosowaniami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architektoniczno-budowalnymi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wymagającymi dokonania zgłoszenia robót lub uzyskania pozwolenia na budowę, zgodnie z art. 28 i 29 ustawy prawo budowlane, otrzyma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punkty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tym kryterium jeśli: </a:t>
            </a:r>
          </a:p>
          <a:p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wymagane zgłoszenie zostało dokonane i realizacja robót budowlanych w ramach przedsięwzięcia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nie wymaga żadnych innych pozwoleń formalno-prawnych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lub jeśli wymagane pozwolenie na budowę zostało wydane i realizacja robót budowlanych w ramach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wymaga żadnych innych pozwoleń formalno-prawnych. </a:t>
            </a:r>
            <a:endParaRPr lang="pl-PL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9BA4801F-DADF-4EEE-95F0-E7E11C4EC83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32" y="5811171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591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ADD84B-D9AC-44AF-8616-13194901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3EDB1C-21D5-4EF6-8AD3-B1039ED9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ECD1D3-21E5-4B89-BB9D-F3B12E3AAC9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60199"/>
            <a:ext cx="11383692" cy="4568219"/>
          </a:xfrm>
        </p:spPr>
        <p:txBody>
          <a:bodyPr/>
          <a:lstStyle/>
          <a:p>
            <a:pPr marL="0" indent="0" algn="just">
              <a:buNone/>
            </a:pPr>
            <a:endParaRPr lang="pl-PL" sz="1600" b="1" dirty="0"/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pl-PL" sz="1400" b="1" dirty="0"/>
          </a:p>
          <a:p>
            <a:pPr marL="514350" indent="-514350" algn="just">
              <a:buAutoNum type="arabicPeriod"/>
            </a:pPr>
            <a:endParaRPr lang="pl-PL" sz="1400" b="1" dirty="0"/>
          </a:p>
        </p:txBody>
      </p:sp>
      <p:pic>
        <p:nvPicPr>
          <p:cNvPr id="6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7A17B97-22A4-4124-A1DB-174B64B9CC9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8" name="Forma libre 21">
            <a:extLst>
              <a:ext uri="{FF2B5EF4-FFF2-40B4-BE49-F238E27FC236}">
                <a16:creationId xmlns:a16="http://schemas.microsoft.com/office/drawing/2014/main" id="{B7DD53D3-45A1-487F-B288-429507A0725F}"/>
              </a:ext>
            </a:extLst>
          </p:cNvPr>
          <p:cNvSpPr>
            <a:spLocks noChangeAspect="1"/>
          </p:cNvSpPr>
          <p:nvPr/>
        </p:nvSpPr>
        <p:spPr>
          <a:xfrm>
            <a:off x="326194" y="165420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uadroTexto 25">
            <a:extLst>
              <a:ext uri="{FF2B5EF4-FFF2-40B4-BE49-F238E27FC236}">
                <a16:creationId xmlns:a16="http://schemas.microsoft.com/office/drawing/2014/main" id="{408DA9C7-CCE6-4DB7-941B-C2A42CBECEAB}"/>
              </a:ext>
            </a:extLst>
          </p:cNvPr>
          <p:cNvSpPr txBox="1">
            <a:spLocks noChangeAspect="1"/>
          </p:cNvSpPr>
          <p:nvPr/>
        </p:nvSpPr>
        <p:spPr>
          <a:xfrm>
            <a:off x="416858" y="2340539"/>
            <a:ext cx="2612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Informacje ogólne o naborze wniosków </a:t>
            </a:r>
          </a:p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udzielenie grantu</a:t>
            </a:r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orma libre 21">
            <a:extLst>
              <a:ext uri="{FF2B5EF4-FFF2-40B4-BE49-F238E27FC236}">
                <a16:creationId xmlns:a16="http://schemas.microsoft.com/office/drawing/2014/main" id="{3B06BD7A-8504-43E4-9697-5AEEF3F45325}"/>
              </a:ext>
            </a:extLst>
          </p:cNvPr>
          <p:cNvSpPr>
            <a:spLocks noChangeAspect="1"/>
          </p:cNvSpPr>
          <p:nvPr/>
        </p:nvSpPr>
        <p:spPr>
          <a:xfrm>
            <a:off x="3231954" y="165408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adroTexto 25">
            <a:extLst>
              <a:ext uri="{FF2B5EF4-FFF2-40B4-BE49-F238E27FC236}">
                <a16:creationId xmlns:a16="http://schemas.microsoft.com/office/drawing/2014/main" id="{6612EA44-EBB7-4C7B-9308-4364DDB0B9F1}"/>
              </a:ext>
            </a:extLst>
          </p:cNvPr>
          <p:cNvSpPr txBox="1">
            <a:spLocks noChangeAspect="1"/>
          </p:cNvSpPr>
          <p:nvPr/>
        </p:nvSpPr>
        <p:spPr>
          <a:xfrm>
            <a:off x="3404094" y="2356516"/>
            <a:ext cx="255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Potencjalni</a:t>
            </a:r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Wnioskodawcy</a:t>
            </a:r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2" name="Forma libre 21">
            <a:extLst>
              <a:ext uri="{FF2B5EF4-FFF2-40B4-BE49-F238E27FC236}">
                <a16:creationId xmlns:a16="http://schemas.microsoft.com/office/drawing/2014/main" id="{50744854-24EE-4CAA-913F-C968FF2359E5}"/>
              </a:ext>
            </a:extLst>
          </p:cNvPr>
          <p:cNvSpPr>
            <a:spLocks noChangeAspect="1"/>
          </p:cNvSpPr>
          <p:nvPr/>
        </p:nvSpPr>
        <p:spPr>
          <a:xfrm>
            <a:off x="6127554" y="165420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adroTexto 25">
            <a:extLst>
              <a:ext uri="{FF2B5EF4-FFF2-40B4-BE49-F238E27FC236}">
                <a16:creationId xmlns:a16="http://schemas.microsoft.com/office/drawing/2014/main" id="{3959794C-A498-4EED-8090-A9B922388D4C}"/>
              </a:ext>
            </a:extLst>
          </p:cNvPr>
          <p:cNvSpPr txBox="1">
            <a:spLocks noChangeAspect="1"/>
          </p:cNvSpPr>
          <p:nvPr/>
        </p:nvSpPr>
        <p:spPr>
          <a:xfrm>
            <a:off x="6243507" y="2154016"/>
            <a:ext cx="2524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Budżet</a:t>
            </a:r>
            <a: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przedsięwzięcia grantowego</a:t>
            </a:r>
          </a:p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Poziom finansowania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orma libre 21">
            <a:extLst>
              <a:ext uri="{FF2B5EF4-FFF2-40B4-BE49-F238E27FC236}">
                <a16:creationId xmlns:a16="http://schemas.microsoft.com/office/drawing/2014/main" id="{E1D16DB0-D759-41A6-9AC8-390B780236E5}"/>
              </a:ext>
            </a:extLst>
          </p:cNvPr>
          <p:cNvSpPr>
            <a:spLocks noChangeAspect="1"/>
          </p:cNvSpPr>
          <p:nvPr/>
        </p:nvSpPr>
        <p:spPr>
          <a:xfrm>
            <a:off x="326193" y="382325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adroTexto 25">
            <a:extLst>
              <a:ext uri="{FF2B5EF4-FFF2-40B4-BE49-F238E27FC236}">
                <a16:creationId xmlns:a16="http://schemas.microsoft.com/office/drawing/2014/main" id="{1D9DA4C7-CD77-427E-A27C-2BEE0ADDEBC9}"/>
              </a:ext>
            </a:extLst>
          </p:cNvPr>
          <p:cNvSpPr txBox="1">
            <a:spLocks noChangeAspect="1"/>
          </p:cNvSpPr>
          <p:nvPr/>
        </p:nvSpPr>
        <p:spPr>
          <a:xfrm>
            <a:off x="406399" y="4472656"/>
            <a:ext cx="2612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Harmonogram</a:t>
            </a:r>
            <a:b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naboru</a:t>
            </a:r>
            <a:b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wniosków</a:t>
            </a:r>
          </a:p>
        </p:txBody>
      </p:sp>
      <p:sp>
        <p:nvSpPr>
          <p:cNvPr id="16" name="Forma libre 21">
            <a:extLst>
              <a:ext uri="{FF2B5EF4-FFF2-40B4-BE49-F238E27FC236}">
                <a16:creationId xmlns:a16="http://schemas.microsoft.com/office/drawing/2014/main" id="{9784DECF-E6E7-4E14-B26F-9A9E7A3F8AAE}"/>
              </a:ext>
            </a:extLst>
          </p:cNvPr>
          <p:cNvSpPr>
            <a:spLocks noChangeAspect="1"/>
          </p:cNvSpPr>
          <p:nvPr/>
        </p:nvSpPr>
        <p:spPr>
          <a:xfrm>
            <a:off x="3231953" y="382313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adroTexto 25">
            <a:extLst>
              <a:ext uri="{FF2B5EF4-FFF2-40B4-BE49-F238E27FC236}">
                <a16:creationId xmlns:a16="http://schemas.microsoft.com/office/drawing/2014/main" id="{C86688D8-A70F-45D6-A8E9-D143287C1331}"/>
              </a:ext>
            </a:extLst>
          </p:cNvPr>
          <p:cNvSpPr txBox="1">
            <a:spLocks noChangeAspect="1"/>
          </p:cNvSpPr>
          <p:nvPr/>
        </p:nvSpPr>
        <p:spPr>
          <a:xfrm>
            <a:off x="3368583" y="4393036"/>
            <a:ext cx="2627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Warunki formalne, warunki konieczne, kryteria</a:t>
            </a:r>
            <a:br>
              <a:rPr 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wniosków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orma libre 21">
            <a:extLst>
              <a:ext uri="{FF2B5EF4-FFF2-40B4-BE49-F238E27FC236}">
                <a16:creationId xmlns:a16="http://schemas.microsoft.com/office/drawing/2014/main" id="{953E876C-9D2D-4A0C-A2F1-7B14A1978386}"/>
              </a:ext>
            </a:extLst>
          </p:cNvPr>
          <p:cNvSpPr>
            <a:spLocks noChangeAspect="1"/>
          </p:cNvSpPr>
          <p:nvPr/>
        </p:nvSpPr>
        <p:spPr>
          <a:xfrm>
            <a:off x="6127553" y="382325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adroTexto 25">
            <a:extLst>
              <a:ext uri="{FF2B5EF4-FFF2-40B4-BE49-F238E27FC236}">
                <a16:creationId xmlns:a16="http://schemas.microsoft.com/office/drawing/2014/main" id="{8FD19D6C-F0BF-412B-B810-1F6AD847D604}"/>
              </a:ext>
            </a:extLst>
          </p:cNvPr>
          <p:cNvSpPr txBox="1">
            <a:spLocks noChangeAspect="1"/>
          </p:cNvSpPr>
          <p:nvPr/>
        </p:nvSpPr>
        <p:spPr>
          <a:xfrm>
            <a:off x="6237778" y="4235345"/>
            <a:ext cx="273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Podpisanie umowy. Harmonogram płatności.</a:t>
            </a:r>
            <a:b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Przekazanie grantu</a:t>
            </a:r>
          </a:p>
        </p:txBody>
      </p:sp>
      <p:sp>
        <p:nvSpPr>
          <p:cNvPr id="20" name="Forma libre 21">
            <a:extLst>
              <a:ext uri="{FF2B5EF4-FFF2-40B4-BE49-F238E27FC236}">
                <a16:creationId xmlns:a16="http://schemas.microsoft.com/office/drawing/2014/main" id="{6B778635-7D61-4E0B-ADD6-82593049A1AB}"/>
              </a:ext>
            </a:extLst>
          </p:cNvPr>
          <p:cNvSpPr>
            <a:spLocks noChangeAspect="1"/>
          </p:cNvSpPr>
          <p:nvPr/>
        </p:nvSpPr>
        <p:spPr>
          <a:xfrm>
            <a:off x="9012994" y="166436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adroTexto 25">
            <a:extLst>
              <a:ext uri="{FF2B5EF4-FFF2-40B4-BE49-F238E27FC236}">
                <a16:creationId xmlns:a16="http://schemas.microsoft.com/office/drawing/2014/main" id="{583A780A-DB52-46ED-8E32-EDABEBDE6A62}"/>
              </a:ext>
            </a:extLst>
          </p:cNvPr>
          <p:cNvSpPr txBox="1">
            <a:spLocks noChangeAspect="1"/>
          </p:cNvSpPr>
          <p:nvPr/>
        </p:nvSpPr>
        <p:spPr>
          <a:xfrm>
            <a:off x="9078520" y="2303494"/>
            <a:ext cx="2661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możliwe do sfinansowania z grantu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orma libre 21">
            <a:extLst>
              <a:ext uri="{FF2B5EF4-FFF2-40B4-BE49-F238E27FC236}">
                <a16:creationId xmlns:a16="http://schemas.microsoft.com/office/drawing/2014/main" id="{3C878E5E-0CED-4F8E-A675-458C2E5C1ABC}"/>
              </a:ext>
            </a:extLst>
          </p:cNvPr>
          <p:cNvSpPr>
            <a:spLocks noChangeAspect="1"/>
          </p:cNvSpPr>
          <p:nvPr/>
        </p:nvSpPr>
        <p:spPr>
          <a:xfrm>
            <a:off x="9012993" y="3823255"/>
            <a:ext cx="2783176" cy="1774546"/>
          </a:xfrm>
          <a:custGeom>
            <a:avLst/>
            <a:gdLst>
              <a:gd name="connsiteX0" fmla="*/ 3067252 w 3162701"/>
              <a:gd name="connsiteY0" fmla="*/ 73430 h 2016530"/>
              <a:gd name="connsiteX1" fmla="*/ 3162701 w 3162701"/>
              <a:gd name="connsiteY1" fmla="*/ 73430 h 2016530"/>
              <a:gd name="connsiteX2" fmla="*/ 3162701 w 3162701"/>
              <a:gd name="connsiteY2" fmla="*/ 2016530 h 2016530"/>
              <a:gd name="connsiteX3" fmla="*/ 3067252 w 3162701"/>
              <a:gd name="connsiteY3" fmla="*/ 2016530 h 2016530"/>
              <a:gd name="connsiteX4" fmla="*/ 0 w 3162701"/>
              <a:gd name="connsiteY4" fmla="*/ 73430 h 2016530"/>
              <a:gd name="connsiteX5" fmla="*/ 95449 w 3162701"/>
              <a:gd name="connsiteY5" fmla="*/ 73430 h 2016530"/>
              <a:gd name="connsiteX6" fmla="*/ 95449 w 3162701"/>
              <a:gd name="connsiteY6" fmla="*/ 2016530 h 2016530"/>
              <a:gd name="connsiteX7" fmla="*/ 0 w 3162701"/>
              <a:gd name="connsiteY7" fmla="*/ 2016530 h 2016530"/>
              <a:gd name="connsiteX8" fmla="*/ 102 w 3162701"/>
              <a:gd name="connsiteY8" fmla="*/ 0 h 2016530"/>
              <a:gd name="connsiteX9" fmla="*/ 3162701 w 3162701"/>
              <a:gd name="connsiteY9" fmla="*/ 0 h 2016530"/>
              <a:gd name="connsiteX10" fmla="*/ 3162701 w 3162701"/>
              <a:gd name="connsiteY10" fmla="*/ 73429 h 2016530"/>
              <a:gd name="connsiteX11" fmla="*/ 102 w 3162701"/>
              <a:gd name="connsiteY11" fmla="*/ 73429 h 201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701" h="2016530">
                <a:moveTo>
                  <a:pt x="3067252" y="73430"/>
                </a:moveTo>
                <a:lnTo>
                  <a:pt x="3162701" y="73430"/>
                </a:lnTo>
                <a:lnTo>
                  <a:pt x="3162701" y="2016530"/>
                </a:lnTo>
                <a:lnTo>
                  <a:pt x="3067252" y="2016530"/>
                </a:lnTo>
                <a:close/>
                <a:moveTo>
                  <a:pt x="0" y="73430"/>
                </a:moveTo>
                <a:lnTo>
                  <a:pt x="95449" y="73430"/>
                </a:lnTo>
                <a:lnTo>
                  <a:pt x="95449" y="2016530"/>
                </a:lnTo>
                <a:lnTo>
                  <a:pt x="0" y="2016530"/>
                </a:lnTo>
                <a:close/>
                <a:moveTo>
                  <a:pt x="102" y="0"/>
                </a:moveTo>
                <a:lnTo>
                  <a:pt x="3162701" y="0"/>
                </a:lnTo>
                <a:lnTo>
                  <a:pt x="3162701" y="73429"/>
                </a:lnTo>
                <a:lnTo>
                  <a:pt x="102" y="73429"/>
                </a:lnTo>
                <a:close/>
              </a:path>
            </a:pathLst>
          </a:cu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adroTexto 25">
            <a:extLst>
              <a:ext uri="{FF2B5EF4-FFF2-40B4-BE49-F238E27FC236}">
                <a16:creationId xmlns:a16="http://schemas.microsoft.com/office/drawing/2014/main" id="{889BC0F3-0DF8-478A-9737-C54D342B6534}"/>
              </a:ext>
            </a:extLst>
          </p:cNvPr>
          <p:cNvSpPr txBox="1">
            <a:spLocks noChangeAspect="1"/>
          </p:cNvSpPr>
          <p:nvPr/>
        </p:nvSpPr>
        <p:spPr>
          <a:xfrm>
            <a:off x="9114912" y="4364773"/>
            <a:ext cx="2576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Zasady realizacji</a:t>
            </a:r>
            <a:b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przedsięwzięcia grantowego. </a:t>
            </a:r>
          </a:p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Rozliczenie</a:t>
            </a:r>
          </a:p>
        </p:txBody>
      </p:sp>
      <p:grpSp>
        <p:nvGrpSpPr>
          <p:cNvPr id="24" name="Trójkąt równoramienny 120">
            <a:extLst>
              <a:ext uri="{FF2B5EF4-FFF2-40B4-BE49-F238E27FC236}">
                <a16:creationId xmlns:a16="http://schemas.microsoft.com/office/drawing/2014/main" id="{B52239CD-573D-4DDE-8F2E-46114648C739}"/>
              </a:ext>
            </a:extLst>
          </p:cNvPr>
          <p:cNvGrpSpPr>
            <a:grpSpLocks noChangeAspect="1"/>
          </p:cNvGrpSpPr>
          <p:nvPr/>
        </p:nvGrpSpPr>
        <p:grpSpPr>
          <a:xfrm>
            <a:off x="497838" y="1793732"/>
            <a:ext cx="365760" cy="424282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25" name="Trójkąt">
              <a:extLst>
                <a:ext uri="{FF2B5EF4-FFF2-40B4-BE49-F238E27FC236}">
                  <a16:creationId xmlns:a16="http://schemas.microsoft.com/office/drawing/2014/main" id="{CFC60F9F-3667-4DCC-B169-C6EB0C9C7283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Tekst">
              <a:extLst>
                <a:ext uri="{FF2B5EF4-FFF2-40B4-BE49-F238E27FC236}">
                  <a16:creationId xmlns:a16="http://schemas.microsoft.com/office/drawing/2014/main" id="{823C5339-45FD-41AE-ADBF-F952D61F2D30}"/>
                </a:ext>
              </a:extLst>
            </p:cNvPr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27" name="Trójkąt równoramienny 120">
            <a:extLst>
              <a:ext uri="{FF2B5EF4-FFF2-40B4-BE49-F238E27FC236}">
                <a16:creationId xmlns:a16="http://schemas.microsoft.com/office/drawing/2014/main" id="{CA7A43A7-CE28-4C9C-A0DD-B2AB3264C2C8}"/>
              </a:ext>
            </a:extLst>
          </p:cNvPr>
          <p:cNvGrpSpPr>
            <a:grpSpLocks noChangeAspect="1"/>
          </p:cNvGrpSpPr>
          <p:nvPr/>
        </p:nvGrpSpPr>
        <p:grpSpPr>
          <a:xfrm>
            <a:off x="3396118" y="1793159"/>
            <a:ext cx="365761" cy="424282"/>
            <a:chOff x="609600" y="164091"/>
            <a:chExt cx="1828801" cy="2121409"/>
          </a:xfrm>
          <a:solidFill>
            <a:srgbClr val="48A23F"/>
          </a:solidFill>
        </p:grpSpPr>
        <p:sp>
          <p:nvSpPr>
            <p:cNvPr id="28" name="Trójkąt">
              <a:extLst>
                <a:ext uri="{FF2B5EF4-FFF2-40B4-BE49-F238E27FC236}">
                  <a16:creationId xmlns:a16="http://schemas.microsoft.com/office/drawing/2014/main" id="{72D7F3B4-1122-493C-9165-21B2D6472FEB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Tekst">
              <a:extLst>
                <a:ext uri="{FF2B5EF4-FFF2-40B4-BE49-F238E27FC236}">
                  <a16:creationId xmlns:a16="http://schemas.microsoft.com/office/drawing/2014/main" id="{1AD3E6BE-19FB-494D-9CDA-0EE8AB369DA2}"/>
                </a:ext>
              </a:extLst>
            </p:cNvPr>
            <p:cNvSpPr txBox="1"/>
            <p:nvPr/>
          </p:nvSpPr>
          <p:spPr>
            <a:xfrm rot="5400000">
              <a:off x="582162" y="1058251"/>
              <a:ext cx="969265" cy="33309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30" name="Trójkąt równoramienny 120">
            <a:extLst>
              <a:ext uri="{FF2B5EF4-FFF2-40B4-BE49-F238E27FC236}">
                <a16:creationId xmlns:a16="http://schemas.microsoft.com/office/drawing/2014/main" id="{F7D21936-525E-4AB1-BE58-F0AC40C01F77}"/>
              </a:ext>
            </a:extLst>
          </p:cNvPr>
          <p:cNvGrpSpPr>
            <a:grpSpLocks noChangeAspect="1"/>
          </p:cNvGrpSpPr>
          <p:nvPr/>
        </p:nvGrpSpPr>
        <p:grpSpPr>
          <a:xfrm>
            <a:off x="6297702" y="1793160"/>
            <a:ext cx="365760" cy="424282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31" name="Trójkąt">
              <a:extLst>
                <a:ext uri="{FF2B5EF4-FFF2-40B4-BE49-F238E27FC236}">
                  <a16:creationId xmlns:a16="http://schemas.microsoft.com/office/drawing/2014/main" id="{CE282A38-2AF4-4110-A504-AAEB9C905212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Tekst">
              <a:extLst>
                <a:ext uri="{FF2B5EF4-FFF2-40B4-BE49-F238E27FC236}">
                  <a16:creationId xmlns:a16="http://schemas.microsoft.com/office/drawing/2014/main" id="{021DA5D8-7E91-4BFC-9F82-2BF90536120A}"/>
                </a:ext>
              </a:extLst>
            </p:cNvPr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33" name="Trójkąt równoramienny 120">
            <a:extLst>
              <a:ext uri="{FF2B5EF4-FFF2-40B4-BE49-F238E27FC236}">
                <a16:creationId xmlns:a16="http://schemas.microsoft.com/office/drawing/2014/main" id="{20B39627-3FC0-4046-AB9A-79FF0219CCA0}"/>
              </a:ext>
            </a:extLst>
          </p:cNvPr>
          <p:cNvGrpSpPr>
            <a:grpSpLocks noChangeAspect="1"/>
          </p:cNvGrpSpPr>
          <p:nvPr/>
        </p:nvGrpSpPr>
        <p:grpSpPr>
          <a:xfrm>
            <a:off x="9164104" y="1781646"/>
            <a:ext cx="365761" cy="424282"/>
            <a:chOff x="609600" y="164091"/>
            <a:chExt cx="1828801" cy="2121409"/>
          </a:xfrm>
          <a:solidFill>
            <a:srgbClr val="48A23F"/>
          </a:solidFill>
        </p:grpSpPr>
        <p:sp>
          <p:nvSpPr>
            <p:cNvPr id="34" name="Trójkąt">
              <a:extLst>
                <a:ext uri="{FF2B5EF4-FFF2-40B4-BE49-F238E27FC236}">
                  <a16:creationId xmlns:a16="http://schemas.microsoft.com/office/drawing/2014/main" id="{C73EA683-8687-4F83-860F-2B93571547A8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Tekst">
              <a:extLst>
                <a:ext uri="{FF2B5EF4-FFF2-40B4-BE49-F238E27FC236}">
                  <a16:creationId xmlns:a16="http://schemas.microsoft.com/office/drawing/2014/main" id="{D8619A1B-2261-424E-9716-FCCAB246080D}"/>
                </a:ext>
              </a:extLst>
            </p:cNvPr>
            <p:cNvSpPr txBox="1"/>
            <p:nvPr/>
          </p:nvSpPr>
          <p:spPr>
            <a:xfrm rot="5400000">
              <a:off x="582162" y="1058251"/>
              <a:ext cx="969265" cy="33309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36" name="Trójkąt równoramienny 120">
            <a:extLst>
              <a:ext uri="{FF2B5EF4-FFF2-40B4-BE49-F238E27FC236}">
                <a16:creationId xmlns:a16="http://schemas.microsoft.com/office/drawing/2014/main" id="{A156BF8A-6783-400D-BB97-C1DD498E1ADE}"/>
              </a:ext>
            </a:extLst>
          </p:cNvPr>
          <p:cNvGrpSpPr>
            <a:grpSpLocks noChangeAspect="1"/>
          </p:cNvGrpSpPr>
          <p:nvPr/>
        </p:nvGrpSpPr>
        <p:grpSpPr>
          <a:xfrm>
            <a:off x="3396118" y="3962803"/>
            <a:ext cx="365760" cy="424282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37" name="Trójkąt">
              <a:extLst>
                <a:ext uri="{FF2B5EF4-FFF2-40B4-BE49-F238E27FC236}">
                  <a16:creationId xmlns:a16="http://schemas.microsoft.com/office/drawing/2014/main" id="{6A4F2C5D-9939-48D3-A4BF-71295671EE12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ekst">
              <a:extLst>
                <a:ext uri="{FF2B5EF4-FFF2-40B4-BE49-F238E27FC236}">
                  <a16:creationId xmlns:a16="http://schemas.microsoft.com/office/drawing/2014/main" id="{BE503599-FB2F-4F2C-ACAC-147A06E5186A}"/>
                </a:ext>
              </a:extLst>
            </p:cNvPr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39" name="Trójkąt równoramienny 120">
            <a:extLst>
              <a:ext uri="{FF2B5EF4-FFF2-40B4-BE49-F238E27FC236}">
                <a16:creationId xmlns:a16="http://schemas.microsoft.com/office/drawing/2014/main" id="{64F72B08-6F25-46D0-A881-02B686FE7B55}"/>
              </a:ext>
            </a:extLst>
          </p:cNvPr>
          <p:cNvGrpSpPr>
            <a:grpSpLocks noChangeAspect="1"/>
          </p:cNvGrpSpPr>
          <p:nvPr/>
        </p:nvGrpSpPr>
        <p:grpSpPr>
          <a:xfrm>
            <a:off x="6288365" y="3954579"/>
            <a:ext cx="365761" cy="424282"/>
            <a:chOff x="609600" y="164091"/>
            <a:chExt cx="1828801" cy="2121409"/>
          </a:xfrm>
          <a:solidFill>
            <a:srgbClr val="48A23F"/>
          </a:solidFill>
        </p:grpSpPr>
        <p:sp>
          <p:nvSpPr>
            <p:cNvPr id="40" name="Trójkąt">
              <a:extLst>
                <a:ext uri="{FF2B5EF4-FFF2-40B4-BE49-F238E27FC236}">
                  <a16:creationId xmlns:a16="http://schemas.microsoft.com/office/drawing/2014/main" id="{F6755B06-2EE3-4689-90E2-3413B38A492E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Tekst">
              <a:extLst>
                <a:ext uri="{FF2B5EF4-FFF2-40B4-BE49-F238E27FC236}">
                  <a16:creationId xmlns:a16="http://schemas.microsoft.com/office/drawing/2014/main" id="{4BC8524D-7629-43DF-88FF-A6FC0663C88B}"/>
                </a:ext>
              </a:extLst>
            </p:cNvPr>
            <p:cNvSpPr txBox="1"/>
            <p:nvPr/>
          </p:nvSpPr>
          <p:spPr>
            <a:xfrm rot="5400000">
              <a:off x="582162" y="1058251"/>
              <a:ext cx="969265" cy="33309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42" name="Trójkąt równoramienny 120">
            <a:extLst>
              <a:ext uri="{FF2B5EF4-FFF2-40B4-BE49-F238E27FC236}">
                <a16:creationId xmlns:a16="http://schemas.microsoft.com/office/drawing/2014/main" id="{BBF33D2A-8113-41D2-B22A-B488DB46D8C2}"/>
              </a:ext>
            </a:extLst>
          </p:cNvPr>
          <p:cNvGrpSpPr>
            <a:grpSpLocks noChangeAspect="1"/>
          </p:cNvGrpSpPr>
          <p:nvPr/>
        </p:nvGrpSpPr>
        <p:grpSpPr>
          <a:xfrm>
            <a:off x="9182468" y="3962726"/>
            <a:ext cx="365760" cy="424282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43" name="Trójkąt">
              <a:extLst>
                <a:ext uri="{FF2B5EF4-FFF2-40B4-BE49-F238E27FC236}">
                  <a16:creationId xmlns:a16="http://schemas.microsoft.com/office/drawing/2014/main" id="{BCED32D1-1BC5-4FE7-965D-5E62F82E3C0F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Tekst">
              <a:extLst>
                <a:ext uri="{FF2B5EF4-FFF2-40B4-BE49-F238E27FC236}">
                  <a16:creationId xmlns:a16="http://schemas.microsoft.com/office/drawing/2014/main" id="{0169C26A-61AC-4303-9F12-B4F1EC5CAB15}"/>
                </a:ext>
              </a:extLst>
            </p:cNvPr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grpSp>
        <p:nvGrpSpPr>
          <p:cNvPr id="45" name="Trójkąt równoramienny 120">
            <a:extLst>
              <a:ext uri="{FF2B5EF4-FFF2-40B4-BE49-F238E27FC236}">
                <a16:creationId xmlns:a16="http://schemas.microsoft.com/office/drawing/2014/main" id="{83E59A1D-980B-4E73-95DA-36F277F35204}"/>
              </a:ext>
            </a:extLst>
          </p:cNvPr>
          <p:cNvGrpSpPr>
            <a:grpSpLocks noChangeAspect="1"/>
          </p:cNvGrpSpPr>
          <p:nvPr/>
        </p:nvGrpSpPr>
        <p:grpSpPr>
          <a:xfrm>
            <a:off x="482972" y="3971561"/>
            <a:ext cx="365761" cy="424282"/>
            <a:chOff x="609600" y="164091"/>
            <a:chExt cx="1828801" cy="2121409"/>
          </a:xfrm>
          <a:solidFill>
            <a:srgbClr val="48A23F"/>
          </a:solidFill>
        </p:grpSpPr>
        <p:sp>
          <p:nvSpPr>
            <p:cNvPr id="46" name="Trójkąt">
              <a:extLst>
                <a:ext uri="{FF2B5EF4-FFF2-40B4-BE49-F238E27FC236}">
                  <a16:creationId xmlns:a16="http://schemas.microsoft.com/office/drawing/2014/main" id="{E1AE0F54-524D-4B5B-975E-FCB8C0785CA7}"/>
                </a:ext>
              </a:extLst>
            </p:cNvPr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Tekst">
              <a:extLst>
                <a:ext uri="{FF2B5EF4-FFF2-40B4-BE49-F238E27FC236}">
                  <a16:creationId xmlns:a16="http://schemas.microsoft.com/office/drawing/2014/main" id="{490FDEF8-FFFC-4C80-827F-0EAA0F4EF1A8}"/>
                </a:ext>
              </a:extLst>
            </p:cNvPr>
            <p:cNvSpPr txBox="1"/>
            <p:nvPr/>
          </p:nvSpPr>
          <p:spPr>
            <a:xfrm rot="5400000">
              <a:off x="582162" y="1058251"/>
              <a:ext cx="969265" cy="33309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sp>
        <p:nvSpPr>
          <p:cNvPr id="48" name="CuadroTexto 25">
            <a:extLst>
              <a:ext uri="{FF2B5EF4-FFF2-40B4-BE49-F238E27FC236}">
                <a16:creationId xmlns:a16="http://schemas.microsoft.com/office/drawing/2014/main" id="{7545FAE5-A037-46E4-8D0A-3FCC5423B4D8}"/>
              </a:ext>
            </a:extLst>
          </p:cNvPr>
          <p:cNvSpPr txBox="1">
            <a:spLocks noChangeAspect="1"/>
          </p:cNvSpPr>
          <p:nvPr/>
        </p:nvSpPr>
        <p:spPr>
          <a:xfrm>
            <a:off x="863598" y="1781646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uadroTexto 25">
            <a:extLst>
              <a:ext uri="{FF2B5EF4-FFF2-40B4-BE49-F238E27FC236}">
                <a16:creationId xmlns:a16="http://schemas.microsoft.com/office/drawing/2014/main" id="{0484C45D-9CE4-403E-AE84-92216E8C5EBC}"/>
              </a:ext>
            </a:extLst>
          </p:cNvPr>
          <p:cNvSpPr txBox="1">
            <a:spLocks noChangeAspect="1"/>
          </p:cNvSpPr>
          <p:nvPr/>
        </p:nvSpPr>
        <p:spPr>
          <a:xfrm>
            <a:off x="3761880" y="1793732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uadroTexto 25">
            <a:extLst>
              <a:ext uri="{FF2B5EF4-FFF2-40B4-BE49-F238E27FC236}">
                <a16:creationId xmlns:a16="http://schemas.microsoft.com/office/drawing/2014/main" id="{0FB493AD-95C3-4B12-B792-C17A9C9E868A}"/>
              </a:ext>
            </a:extLst>
          </p:cNvPr>
          <p:cNvSpPr txBox="1">
            <a:spLocks noChangeAspect="1"/>
          </p:cNvSpPr>
          <p:nvPr/>
        </p:nvSpPr>
        <p:spPr>
          <a:xfrm>
            <a:off x="6663462" y="1805819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CuadroTexto 25">
            <a:extLst>
              <a:ext uri="{FF2B5EF4-FFF2-40B4-BE49-F238E27FC236}">
                <a16:creationId xmlns:a16="http://schemas.microsoft.com/office/drawing/2014/main" id="{B0D57633-7518-4ED9-9B95-DA2A0B536E61}"/>
              </a:ext>
            </a:extLst>
          </p:cNvPr>
          <p:cNvSpPr txBox="1">
            <a:spLocks noChangeAspect="1"/>
          </p:cNvSpPr>
          <p:nvPr/>
        </p:nvSpPr>
        <p:spPr>
          <a:xfrm>
            <a:off x="9529866" y="1793159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CuadroTexto 25">
            <a:extLst>
              <a:ext uri="{FF2B5EF4-FFF2-40B4-BE49-F238E27FC236}">
                <a16:creationId xmlns:a16="http://schemas.microsoft.com/office/drawing/2014/main" id="{DA963FA1-ED87-487D-89EE-8B53D4A894C4}"/>
              </a:ext>
            </a:extLst>
          </p:cNvPr>
          <p:cNvSpPr txBox="1">
            <a:spLocks noChangeAspect="1"/>
          </p:cNvSpPr>
          <p:nvPr/>
        </p:nvSpPr>
        <p:spPr>
          <a:xfrm>
            <a:off x="863598" y="3967564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CuadroTexto 25">
            <a:extLst>
              <a:ext uri="{FF2B5EF4-FFF2-40B4-BE49-F238E27FC236}">
                <a16:creationId xmlns:a16="http://schemas.microsoft.com/office/drawing/2014/main" id="{7B5A9820-9FF1-4495-95CE-21908C6B4BEA}"/>
              </a:ext>
            </a:extLst>
          </p:cNvPr>
          <p:cNvSpPr txBox="1">
            <a:spLocks noChangeAspect="1"/>
          </p:cNvSpPr>
          <p:nvPr/>
        </p:nvSpPr>
        <p:spPr>
          <a:xfrm>
            <a:off x="3761880" y="3967564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CuadroTexto 25">
            <a:extLst>
              <a:ext uri="{FF2B5EF4-FFF2-40B4-BE49-F238E27FC236}">
                <a16:creationId xmlns:a16="http://schemas.microsoft.com/office/drawing/2014/main" id="{3A62397A-BAE7-4BF5-9A28-0FE20DDFB292}"/>
              </a:ext>
            </a:extLst>
          </p:cNvPr>
          <p:cNvSpPr txBox="1">
            <a:spLocks noChangeAspect="1"/>
          </p:cNvSpPr>
          <p:nvPr/>
        </p:nvSpPr>
        <p:spPr>
          <a:xfrm>
            <a:off x="6663462" y="3949397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CuadroTexto 25">
            <a:extLst>
              <a:ext uri="{FF2B5EF4-FFF2-40B4-BE49-F238E27FC236}">
                <a16:creationId xmlns:a16="http://schemas.microsoft.com/office/drawing/2014/main" id="{8283FF35-42A4-46D7-B9DC-F2A0434FD3DF}"/>
              </a:ext>
            </a:extLst>
          </p:cNvPr>
          <p:cNvSpPr txBox="1">
            <a:spLocks noChangeAspect="1"/>
          </p:cNvSpPr>
          <p:nvPr/>
        </p:nvSpPr>
        <p:spPr>
          <a:xfrm>
            <a:off x="9529866" y="3974620"/>
            <a:ext cx="46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endParaRPr 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8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403494-CCE4-4674-B363-CFCEA7B4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516C7-2E2C-49CE-B825-473A50EF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9DA566-EF2D-451F-9763-95639B43EE8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69243"/>
            <a:ext cx="11032832" cy="455917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Kryteria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wniosku – II etap </a:t>
            </a:r>
            <a:r>
              <a:rPr lang="pl-PL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gdy realizacja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wymaga uzyskania pozwoleń formalno-prawnych (w tym dokonania zgłoszenia robót budowlanych) ale wnioskodawca ich nie posiada (lub nie dokonał zgłoszenia), wniosek o udzielenie grantu otrzymuje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punktów.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ramach kryteriów oceny wniosku – II etap, wniosek może otrzymać maksymalnie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punktów.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Wniosek o udzielenie grantu może podlegać wyjaśnieniom lub korektom na etapie oceny dokonywanej przez Komisję Oceny Wniosków. Wyjaśnienia lub korekty mogą dotyczyć warunków koniecznych do złożenia wniosku, kryteriów oceny wniosku – I etap oraz kryteriów oceny wniosku – II etap.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Złożenie wyjaśnień lub korekt dokonuje się za pośrednictwem generatora wniosków.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yjaśnienia lub korekty, wnioskodawca może dokonać tylko jeden raz w odniesieniu do danego kryterium oceny. 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Jeżeli w terminie 5 dni roboczych JST nie złoży wyjaśnień lub korekt, wniosek o udzielenie grantu podlega ocenie w pierwotnym kształcie.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19E55147-47B0-4E03-87FA-5A298FA14D8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32" y="5811171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9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395166"/>
            <a:ext cx="732884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Podpisanie umowy</a:t>
            </a: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Harmonogram płatności Przekazanie grantu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31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D313D4-D5AF-42FD-B92F-475F82E6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1E1C13-BD2C-4172-A05A-8352E01D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FE6320-2053-4950-AA4F-07EDC3590B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378424"/>
            <a:ext cx="11032832" cy="444999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Dokumenty niezbędne do podpisania umowy:   </a:t>
            </a:r>
            <a:r>
              <a:rPr lang="pl-PL" sz="1800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JST, która otrzymała grant zostanie wezwana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pośrednictwem generatora wniosków do dostarczenia do PFRON, w terminie 14 dni kalendarzowych od dnia otrzymania informacji o udzieleniu grantu do dostarczenia dokumentów niezbędnych do podpisania umowy.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Katalog dokumentów do umowy obejmuje m.in.: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zatwierdzony wniosek o udzielenie grantu, opatrzony przez osoby uprawnione do reprezentacji wnioskodawcy i zaciągania zobowiązań finansowych kwalifikowanym podpisem elektronicznym,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skan pełnomocnictwa dla osób reprezentujących JST, które są upoważnione do podpisania umowy – o ile dotyczy,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świadczenie wskazane w treści wniosku, tj.: oświadczenie dotyczące podatku od towarów i usług,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informacji o numerze rachunku bankowego wyodrębnionego na potrzeby realizacji przedsięwzięcia grantowego.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zostanie zawarta w formie elektronicznej i podpisana za pomocą kwalifikowalnego podpisu elektronicznego.</a:t>
            </a:r>
          </a:p>
          <a:p>
            <a:pPr marL="0" indent="0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36C030B-4200-4CB3-89A1-F0EF505CA8B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1104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A6608-64C1-4703-8FFF-619E1084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749D3-EDED-4CB6-A9E2-4F284251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352C2-39D4-45AB-B640-4FBF227C7CC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28299"/>
            <a:ext cx="11032832" cy="4600119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Harmonogram płatności/przekazanie grantu: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 na realizację przedsięwzięcia grantowego będzie wypłacony w formie transzy po podpisaniu umowy z PFRON, w wysokości do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udzielonego grantu. Pozostała kwot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grantu, jako zwrot poniesionych wydatków, zostanie rozliczona w terminie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dni kalendarzowych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od zatwierdzenia przez PFRON sprawozdania końcowego.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 płatności transzy nie może przekraczać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dni kalendarzowych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daty podpisania umowy pomiędzy PFRON a JST.</a:t>
            </a:r>
            <a:endParaRPr lang="pl-PL" sz="1800" strike="sngStrike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 będzie przekazany na wyodrębniony dla przedsięwzięcia grantowego rachunek bankowy wskazany w umowie o powierzenie grantu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 nie może przeznaczać otrzymanego grantu na cele inne niż związane z 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grantem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Jeżeli ze sprawozdania końcowego wyniknie konieczność dokonania zwrotu części lub całości otrzymanej kwoty grantu, JST zwraca wskazaną kwotę zgodnie z postawieniami umowy o powierzenie grantu.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stwierdzenia, iż część poniesionych wydatków nie może być uznana za możliwą do sfinansowania grantu, rozliczenie końcowe pomniejszone jest o kwotę tych wydatków. </a:t>
            </a: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sz="2000" strike="sngStrike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pl-PL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865F9A0-716E-4977-BCA8-0DE28BB72BE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828419"/>
            <a:ext cx="5755123" cy="749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793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600910"/>
            <a:ext cx="772463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Zasady realizacji przedsięwzięcia grantowego</a:t>
            </a: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Rozliczenie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81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2EAFBB-5E50-48C9-A1D0-A385A715C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40103-05BF-4673-BA1D-6473F078A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3E46C0-39D0-4D73-BA78-C8943B8EEB49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1291" y="1122116"/>
            <a:ext cx="11032832" cy="4613767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Realizacja przedsięwzięcia grantowego:  </a:t>
            </a:r>
            <a:r>
              <a:rPr lang="pl-PL" sz="1800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JST, któr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otrzyma grant w ramach naboru wniosków o udzielenie grantu, zobowiązana jest do prowadzenia wyodrębnionej ewidencji wydatków grantu w sposób przejrzysty. Ewidencja wydatków musi umożliwiać identyfikację poszczególnych operacji związanych z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grantem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Wydatki ponoszone w ramach przedsięwzięcia grantowego muszą być dokumentowane za pomocą dowodów księgowych, spełniających wymagania określone w przepisach o rachunkowości.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JST wydatkuje środki zgodnie z umową o powierzenie grantu i budżetem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toku realizacji przedsięwzięcia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nie jest dopuszczalne wprowadzanie zmian w budżecie bez uzgodnienia z PFRON.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Zmiany umowy wymagają formy pisemnej pod rygorem nieważności, z wyłączeniem zmiany treści Wniosku.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Propozycje zmiany muszą być zgłaszane z odpowiednim wyprzedzeniem uwzględniającym harmonogram przedsięwzięcia grantowego, z tym, że proponowane przez JST zmiany w umowie nie mogą być złożone później niż na jeden miesiąc przed końcem realizacji przedsięwzięcia grantowego. Korespondencję w sprawie zmian w projekcie JST przesyła za pomocą generatora wniosków.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Składanie sprawozdań z realizacji umowy o powierzenie grantu oraz rozliczenie wydatków, dokonywane jest za pośrednictwem generatora wniosków.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D4A581B-9B45-4096-A943-FC2BBE0ACCA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74146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0CB0D4-6CF5-4633-9956-61C2C6AA0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99D205-2178-43E0-AC1F-F3682D64D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F57B64-FA3E-41FB-BA2E-A7CD1411EC4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187355"/>
            <a:ext cx="11032832" cy="464106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Realizacja przedsięwzięcia grantowego </a:t>
            </a:r>
            <a:r>
              <a:rPr lang="pl-PL" sz="1800" b="1" dirty="0" err="1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lang="pl-PL" sz="18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l-PL" sz="1800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 składania sprawozdań oraz rozliczeń udzielonego grantu określony jest w umowie o powierzenie grantu. Umowa określa również termin zwrotu niewykorzystanej części grantu.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złożenia sprawozdań częściowych lub sprawozdania końcowego w terminie określonym w umowie może skutkować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rozwiązaniem umowy.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Przedsięwzięcia grantowe będą podlegać monitoringowi i kontroli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i kontrola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obejmuje prawidłowość wykonania zadań przez JST oraz prawidłowość wydatkowania przekazanego JST grantu.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i kontrola realizacji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mogą być przeprowadzone przez PFRON oraz inne podmioty uprawnione. Monitoring i kontrola sposobu realizacji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przez JST będzie odbywać się w szczególności poprzez: bieżący kontakt telefoniczny i e-mailowy, żądanie informacji i wyjaśnień, analizę sprawozdań, kontrolę zza biurka oraz kontrolę w miejscu realizacji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Kontrola może być prowadzona zarówno w trakcie, jak i po zakończeniu realizacji przedsięwzięcia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grantowego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3A7DCA11-26B6-4930-9B9E-5CD964276EF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931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BE3132-ED2B-4AC5-8B8B-7CB9F32D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88C377-F9E5-4D1B-80AD-285089B9D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7AAEC3-D2BD-4842-9705-92FD55CB43A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79584" y="1255596"/>
            <a:ext cx="11032832" cy="455917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 Kontaktowe dla JST, w których można uzyskać informacje o projekcie:</a:t>
            </a:r>
          </a:p>
          <a:p>
            <a:pPr marL="0" indent="0">
              <a:buNone/>
            </a:pPr>
            <a:endParaRPr lang="pl-PL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i="0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Dolnośląskie -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Pani Anna </a:t>
            </a:r>
            <a:r>
              <a:rPr lang="pl-PL" sz="1800" b="0" i="0" u="none" strike="noStrike" dirty="0" err="1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Filek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e-mail: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AFilek@pfron.org.pl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nr. tel.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713467445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Kujawsko-Pomorskie - Pani Agnieszka Biernacka,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e-mail: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ABiernacka@pfron.org.pl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nr tel.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566814404,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Lubelskie - Pani Małgorzata Żywicka, e-mail: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MZywicka@pfron.org.pl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sz="1800" b="0" i="0" strike="noStrike" dirty="0">
                <a:solidFill>
                  <a:schemeClr val="bg2">
                    <a:lumMod val="1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</a:t>
            </a:r>
            <a:r>
              <a:rPr lang="pl-PL" sz="18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pl-PL" sz="1800" b="0" i="0" strike="noStrike" dirty="0">
                <a:solidFill>
                  <a:schemeClr val="bg2">
                    <a:lumMod val="1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814667618,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Lubuskie - Pani Aleksandra Mazur-Zborowska, e-mail: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amazur@pfron.org.pl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pl-PL" sz="1800" b="0" i="0" strike="noStrike" dirty="0">
                <a:solidFill>
                  <a:srgbClr val="53565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nr. </a:t>
            </a: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pl-PL" sz="1800" b="0" i="0" strike="noStrike" dirty="0">
                <a:solidFill>
                  <a:srgbClr val="53565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el.</a:t>
            </a: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684227804; 538512578,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Łódzkie - Pan Przemysław  </a:t>
            </a:r>
            <a:r>
              <a:rPr lang="pl-PL" sz="1800" b="0" i="0" u="none" strike="noStrike" dirty="0" err="1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Suligorski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e-mail: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PSuligorski@pfron.org.pl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u="sng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nr. tel.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422050107,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1800" dirty="0">
              <a:solidFill>
                <a:srgbClr val="2F2F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2F2F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Małopolskie - Pani Aneta Zębala, e-mail: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AZebala@pfron.org.pl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nr.tel.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123121415; 575600017,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1800" dirty="0">
              <a:solidFill>
                <a:srgbClr val="2F2F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68656FF5-3E27-465D-B96A-62C4ECF4976F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8000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BE3132-ED2B-4AC5-8B8B-7CB9F32D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88C377-F9E5-4D1B-80AD-285089B9D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7AAEC3-D2BD-4842-9705-92FD55CB43A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6" y="1269243"/>
            <a:ext cx="11032832" cy="465658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 Kontaktowe dla JST, w których można uzyskać informacje o projekcie 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Mazowieckie - Pani Beata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Noceń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BNocen@pfron.org.pl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223118345,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Opolskie - Pani Danuta Muzolf,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dmuzolf@pfron.org.pl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778872022,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Podkarpackie - Pani Anna Czerwińska,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ACzerwinska@pfron.org.pl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tel. 172839325, 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Podlaskie</a:t>
            </a: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Pani Agnieszka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Derewońko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Agnieszka.Derewonko@pfron.org.pl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857338710,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F2F37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Pomorskie</a:t>
            </a: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Pani Agnieszka Tokarska,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ATokarska@pfron.org.pl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tel. 58350054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Śląskie</a:t>
            </a: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Pani Aleksandra Buczek,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ABuczek@pfron.org.pl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tel. 324932104;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532515082,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l-PL" sz="1800" dirty="0">
                <a:solidFill>
                  <a:srgbClr val="53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Świętokrzyskie - Pani Dominika </a:t>
            </a:r>
            <a:r>
              <a:rPr lang="pl-PL" sz="1800" b="0" i="0" u="none" strike="noStrike" dirty="0" err="1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Tosnowiec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e-mail: </a:t>
            </a:r>
            <a:r>
              <a:rPr lang="pl-PL" sz="1800" b="0" i="0" u="sng" strike="noStrike" dirty="0">
                <a:solidFill>
                  <a:srgbClr val="0563C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DTosnowiec@pfron.org.pl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nr. tel. </a:t>
            </a:r>
            <a:r>
              <a:rPr lang="pl-PL" sz="1800" b="0" i="0" u="none" strike="noStrike" dirty="0">
                <a:solidFill>
                  <a:srgbClr val="2F2F3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412309731; 504852307,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1800" dirty="0">
              <a:solidFill>
                <a:srgbClr val="5356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dirty="0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68656FF5-3E27-465D-B96A-62C4ECF4976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136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D926AC-5626-4AF0-B0D7-D0F7F45D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1B018C-51A1-48C8-AE18-D67D90DED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21035A1-E290-4279-8511-6052563F3BA1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Punkty Kontaktowe dla JST, w których można uzyskać informacje o projekcie 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c.d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Warmińsko-Mazurskie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 Adam Dejneka,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adejneka@pfron.org.pl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897229036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Wielkopolskie - Pani Anna Brych,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ABrych@pfron.org.pl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616664615; 697940676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Województwo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Zachodniopomorskie - Pani Eliza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Rychlicka-Kolera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e-mail: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erychlicka@pfron.org.pl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nr. tel.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F2F3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913509722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709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395166"/>
            <a:ext cx="696035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B33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Informacje </a:t>
            </a:r>
            <a:r>
              <a:rPr lang="pl-PL" sz="4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ogólne o </a:t>
            </a:r>
          </a:p>
          <a:p>
            <a:r>
              <a:rPr lang="pl-PL" sz="4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naborze wniosków </a:t>
            </a:r>
          </a:p>
          <a:p>
            <a:r>
              <a:rPr lang="pl-PL" sz="4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udzielenie grantu</a:t>
            </a:r>
            <a:r>
              <a:rPr lang="en-US" sz="4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sz="44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60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5"/>
          <p:cNvSpPr>
            <a:spLocks noChangeShapeType="1"/>
          </p:cNvSpPr>
          <p:nvPr/>
        </p:nvSpPr>
        <p:spPr bwMode="auto">
          <a:xfrm>
            <a:off x="748507" y="-87391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899" tIns="60950" rIns="121899" bIns="60950"/>
          <a:lstStyle/>
          <a:p>
            <a:endParaRPr lang="es-MX" sz="900"/>
          </a:p>
        </p:txBody>
      </p:sp>
      <p:sp>
        <p:nvSpPr>
          <p:cNvPr id="7170" name="Line 6"/>
          <p:cNvSpPr>
            <a:spLocks noChangeShapeType="1"/>
          </p:cNvSpPr>
          <p:nvPr/>
        </p:nvSpPr>
        <p:spPr bwMode="auto">
          <a:xfrm>
            <a:off x="748507" y="-873919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899" tIns="60950" rIns="121899" bIns="60950"/>
          <a:lstStyle/>
          <a:p>
            <a:endParaRPr lang="es-MX" sz="900"/>
          </a:p>
        </p:txBody>
      </p:sp>
      <p:sp>
        <p:nvSpPr>
          <p:cNvPr id="16" name="Tytuł 3"/>
          <p:cNvSpPr txBox="1">
            <a:spLocks/>
          </p:cNvSpPr>
          <p:nvPr/>
        </p:nvSpPr>
        <p:spPr>
          <a:xfrm>
            <a:off x="1439122" y="2084454"/>
            <a:ext cx="9731647" cy="30823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3200" b="1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l-PL" sz="3200" b="1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3200" b="1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Dziękujemy za uwagę</a:t>
            </a:r>
          </a:p>
        </p:txBody>
      </p:sp>
      <p:pic>
        <p:nvPicPr>
          <p:cNvPr id="18" name="Obraz 17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BB9B0E86-68D5-436A-A33B-A7186CE476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5889054"/>
            <a:ext cx="5315585" cy="676910"/>
          </a:xfrm>
          <a:prstGeom prst="rect">
            <a:avLst/>
          </a:prstGeom>
          <a:noFill/>
        </p:spPr>
      </p:pic>
      <p:sp>
        <p:nvSpPr>
          <p:cNvPr id="20" name="Trójkąt równoramienny 119"/>
          <p:cNvSpPr/>
          <p:nvPr/>
        </p:nvSpPr>
        <p:spPr>
          <a:xfrm rot="16200000">
            <a:off x="10220680" y="4882895"/>
            <a:ext cx="2121409" cy="1828801"/>
          </a:xfrm>
          <a:prstGeom prst="triangle">
            <a:avLst/>
          </a:prstGeom>
          <a:solidFill>
            <a:srgbClr val="48A2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Trójkąt równoramienny 120"/>
          <p:cNvGrpSpPr/>
          <p:nvPr/>
        </p:nvGrpSpPr>
        <p:grpSpPr>
          <a:xfrm>
            <a:off x="-3785" y="4106099"/>
            <a:ext cx="1828801" cy="2121408"/>
            <a:chOff x="609600" y="164091"/>
            <a:chExt cx="1828800" cy="2121407"/>
          </a:xfrm>
          <a:solidFill>
            <a:srgbClr val="CB333B"/>
          </a:solidFill>
        </p:grpSpPr>
        <p:sp>
          <p:nvSpPr>
            <p:cNvPr id="23" name="Trójkąt"/>
            <p:cNvSpPr/>
            <p:nvPr/>
          </p:nvSpPr>
          <p:spPr>
            <a:xfrm rot="5400000">
              <a:off x="463296" y="310395"/>
              <a:ext cx="2121409" cy="1828801"/>
            </a:xfrm>
            <a:prstGeom prst="triangl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Tekst"/>
            <p:cNvSpPr txBox="1"/>
            <p:nvPr/>
          </p:nvSpPr>
          <p:spPr>
            <a:xfrm rot="5400000">
              <a:off x="582168" y="1058251"/>
              <a:ext cx="969265" cy="33308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              </a:t>
              </a: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35421"/>
            <a:ext cx="1806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13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C9579F-71B0-4891-8567-1DEE0609F85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03357" y="1283416"/>
            <a:ext cx="11185285" cy="4291167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Celem naboru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wniosków o udzielenie grantu 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jest poprawa dostępności do usług publicznych świadczonych przez JST dla osób ze szczególnymi potrzebami, w tym osób z niepełnosprawnościami, poprzez wsparcie JST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spełnieniu wymogów dostępności określonych w ustawie o dostępności. </a:t>
            </a:r>
          </a:p>
          <a:p>
            <a:pPr marL="0" indent="0">
              <a:buNone/>
            </a:pPr>
            <a:endParaRPr lang="pl-PL" sz="1800" kern="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Nabór wniosków o udzielenie grantu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jest ogłaszany w ramach projektu pozakonkursowego pt. </a:t>
            </a:r>
            <a:r>
              <a:rPr lang="pl-PL" sz="1800" i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Dostępny samorząd - granty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</a:t>
            </a:r>
            <a:r>
              <a:rPr lang="pl-PL" sz="1800" i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finansowanego ze środków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Programu Operacyjnego Wiedza Edukacja Rozwój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 WER) 2014 – 2020, Działanie 2.18 Wysokiej jakości usługi administracyjne.</a:t>
            </a:r>
          </a:p>
          <a:p>
            <a:pPr marL="0" indent="0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Kwota przeznaczona na finansowanie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przedsięwzięć grantowych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wynosi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81 500 000,00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 tym dla małych grantów wynosi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52 000 000,00 zł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natomiast dla dużych grantów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29 500 000,00 zł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Maksymalna wartość grantu dla jednego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wnioskodawcy wynosi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100 000 zł</a:t>
            </a:r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(mały grant)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albo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gdy przedsięwzięcie przewiduje dostosowania architektoniczne o większej skali,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250 000 zł</a:t>
            </a:r>
            <a:r>
              <a:rPr lang="pl-PL" sz="1800" b="1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(duży grant)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A4DD7C75-2CA9-43F3-B119-F7DD703D183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448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733720"/>
            <a:ext cx="732884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Potencjalni </a:t>
            </a: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Wnioskodawcy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6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D30E1-8DBA-4E58-925C-D1EE2F50A28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6447" y="1351722"/>
            <a:ext cx="11185285" cy="4476697"/>
          </a:xfrm>
        </p:spPr>
        <p:txBody>
          <a:bodyPr/>
          <a:lstStyle/>
          <a:p>
            <a:pPr marL="0" indent="0">
              <a:buNone/>
            </a:pP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udziału w naborze wniosków o udzielenie grantu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 uprawnione JST,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które zamierzają </a:t>
            </a: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poprawić dostępność usług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 swoich jednostkach organizacyjnych, które nie były objęte wsparciem z zakresu poprawy dostępności w ramach innych programów/projektów współfinansowanych ze środków Europejskiego Funduszu Społecznego. </a:t>
            </a:r>
            <a:endParaRPr lang="pl-PL" sz="1800" kern="1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b="1" kern="150" dirty="0">
                <a:solidFill>
                  <a:srgbClr val="CB333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Wyłączenie powyższe nie obejmuje jednostek organizacyjnych, które uzyskały wsparcie szkoleniowe lub doradcze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 fontAlgn="base">
              <a:spcAft>
                <a:spcPts val="600"/>
              </a:spcAft>
              <a:buNone/>
            </a:pPr>
            <a:r>
              <a:rPr lang="pl-PL" sz="1800" b="1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Jednostki samorządu terytorialnego (JST)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gminy, powiaty i województwa w rozumieniu Konstytucji RP (Dz. U. 1997 r. Nr 78, poz. 483) oraz ustawy z dnia 8 marca 1990 r. o samorządzie gminnym (Dz.U. 2021 poz. 1372 z 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zm.), ustawy z dnia 5 czerwca 1998 r. o samorządzie powiatowym (Dz.U. 2020 poz. 920 z 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zm.) oraz ustawy z  dnia 5 czerwca 1998 r. o samorządzie województwa (Dz.U. 2020 poz. 1668 z 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zm.). </a:t>
            </a:r>
          </a:p>
          <a:p>
            <a:pPr marL="0" indent="0" algn="just" fontAlgn="base">
              <a:spcAft>
                <a:spcPts val="600"/>
              </a:spcAft>
              <a:buNone/>
            </a:pPr>
            <a:r>
              <a:rPr lang="pl-PL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Jednostki organizacyjne JST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jednostki nie posiadające osobowości prawnej, tworzone przez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gminy,</a:t>
            </a:r>
            <a:r>
              <a:rPr lang="pl-PL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powiaty 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oraz </a:t>
            </a:r>
            <a:r>
              <a:rPr lang="pl-PL" sz="18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województwa</a:t>
            </a:r>
            <a:r>
              <a:rPr lang="pl-PL" sz="18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wykonywania zadań odpowiednio gminy, powiatu lub województwa. </a:t>
            </a:r>
          </a:p>
          <a:p>
            <a:pPr marL="0" indent="0">
              <a:buNone/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E6FF0397-C4B4-4E4B-B056-1E4234BF4D9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91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5AE66-51A5-4E78-AE07-B75AB701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42C10-DE5A-4556-BFAB-3890ECDA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706A9515-26EA-42ED-B33C-3B619E3261D2}"/>
              </a:ext>
            </a:extLst>
          </p:cNvPr>
          <p:cNvPicPr>
            <a:picLocks noGrp="1"/>
          </p:cNvPicPr>
          <p:nvPr>
            <p:ph sz="half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  <p:sp>
        <p:nvSpPr>
          <p:cNvPr id="6" name="CuadroTexto 9">
            <a:extLst>
              <a:ext uri="{FF2B5EF4-FFF2-40B4-BE49-F238E27FC236}">
                <a16:creationId xmlns:a16="http://schemas.microsoft.com/office/drawing/2014/main" id="{7AEAB127-624C-4FE1-B16E-7D419F375182}"/>
              </a:ext>
            </a:extLst>
          </p:cNvPr>
          <p:cNvSpPr txBox="1"/>
          <p:nvPr/>
        </p:nvSpPr>
        <p:spPr>
          <a:xfrm>
            <a:off x="1984043" y="2349000"/>
            <a:ext cx="26384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l-PL" sz="13800" dirty="0">
                <a:solidFill>
                  <a:srgbClr val="48A23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GB" sz="13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EF0262C-6441-4C01-8782-D4E479BB4325}"/>
              </a:ext>
            </a:extLst>
          </p:cNvPr>
          <p:cNvSpPr txBox="1"/>
          <p:nvPr/>
        </p:nvSpPr>
        <p:spPr>
          <a:xfrm>
            <a:off x="4622468" y="2395166"/>
            <a:ext cx="742438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Budżet przedsięwzięcia grantowego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Poziom finansowania</a:t>
            </a:r>
            <a:endParaRPr lang="en-US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7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D7F293-1EA1-4B55-8165-B109700590A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76447" y="1378227"/>
            <a:ext cx="11185285" cy="4450192"/>
          </a:xfrm>
        </p:spPr>
        <p:txBody>
          <a:bodyPr/>
          <a:lstStyle/>
          <a:p>
            <a:pPr marL="0" indent="0">
              <a:buNone/>
            </a:pP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Kwota przeznaczona na finansowanie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przedsięwzięć grantowych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wybranych w naborze wniosków o udzielenie grantu wynosi 81 500 000,00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</a:t>
            </a:r>
            <a:r>
              <a:rPr lang="pl-PL" sz="1800" kern="150" dirty="0">
                <a:solidFill>
                  <a:srgbClr val="48A23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1800" dirty="0">
              <a:solidFill>
                <a:srgbClr val="48A23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1800" b="1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Budżet</a:t>
            </a: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przeznaczony na finansowanie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przedsięwzięć grantowych </a:t>
            </a:r>
            <a:r>
              <a:rPr lang="pl-PL" sz="1800" kern="1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został podzielony na tzw.:  </a:t>
            </a:r>
          </a:p>
          <a:p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Małe granty – </a:t>
            </a:r>
            <a:r>
              <a:rPr lang="pl-PL" sz="1800" b="1" kern="15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52 000 000,00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mln zł  </a:t>
            </a:r>
            <a:endParaRPr lang="en-US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Duże granty – </a:t>
            </a:r>
            <a:r>
              <a:rPr lang="pl-PL" sz="1800" b="1" kern="15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29 500 000,00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mln zł</a:t>
            </a:r>
          </a:p>
          <a:p>
            <a:pPr marL="0" indent="0">
              <a:buNone/>
            </a:pPr>
            <a:r>
              <a:rPr lang="pl-PL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Poziom finansowania:</a:t>
            </a:r>
            <a:endParaRPr lang="pl-PL" sz="1800" b="1" dirty="0">
              <a:solidFill>
                <a:srgbClr val="CB33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Mały grant 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100% =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tys. zł</a:t>
            </a:r>
          </a:p>
          <a:p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Duży grant </a:t>
            </a:r>
          </a:p>
          <a:p>
            <a:pPr marL="0" indent="0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80% = </a:t>
            </a:r>
            <a:r>
              <a:rPr lang="pl-PL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 tys. zł </a:t>
            </a:r>
            <a:r>
              <a:rPr lang="pl-PL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sz="1800" kern="1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przypadku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dużego 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grantu wnioskodawca będzie zobowiązany do sfinansowania z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środków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własnych</a:t>
            </a:r>
            <a:r>
              <a:rPr lang="pl-PL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części zaplanowanych dostosowań w kwocie stanowiącej równowartość co najmniej 20% kwoty rozliczonego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grantu).</a:t>
            </a:r>
          </a:p>
          <a:p>
            <a:pPr marL="0" indent="0">
              <a:buNone/>
            </a:pPr>
            <a:endParaRPr lang="pl-PL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2000" dirty="0"/>
          </a:p>
        </p:txBody>
      </p:sp>
      <p:pic>
        <p:nvPicPr>
          <p:cNvPr id="4" name="Symbol zastępczy zawartości 4" descr="logo Funduszu z napisem Fundusze Europejskie- Wiedza Edukacja Rozwój, logo Polski z napisem Rzeczpospolita Polska, Flaga UE - napis Unia Europejska, Europejski Fundusz Społeczny&#10;" title="logotypy funduszy europejskich">
            <a:extLst>
              <a:ext uri="{FF2B5EF4-FFF2-40B4-BE49-F238E27FC236}">
                <a16:creationId xmlns:a16="http://schemas.microsoft.com/office/drawing/2014/main" id="{09AFBAF9-484F-460A-A33C-643D0CDE122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5925827"/>
            <a:ext cx="5755123" cy="73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42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A367F8D3CFBA4DBDB025D188A69872" ma:contentTypeVersion="10" ma:contentTypeDescription="Utwórz nowy dokument." ma:contentTypeScope="" ma:versionID="159252110085d77f5adc6f129b887fc1">
  <xsd:schema xmlns:xsd="http://www.w3.org/2001/XMLSchema" xmlns:xs="http://www.w3.org/2001/XMLSchema" xmlns:p="http://schemas.microsoft.com/office/2006/metadata/properties" xmlns:ns3="be0e7154-d51e-4d90-ac5a-5fd1af21b19c" xmlns:ns4="4f8575d3-f9c8-4fe6-b442-b8884852a195" targetNamespace="http://schemas.microsoft.com/office/2006/metadata/properties" ma:root="true" ma:fieldsID="4ec6a56f21fb085ad9d18159ee315887" ns3:_="" ns4:_="">
    <xsd:import namespace="be0e7154-d51e-4d90-ac5a-5fd1af21b19c"/>
    <xsd:import namespace="4f8575d3-f9c8-4fe6-b442-b8884852a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e7154-d51e-4d90-ac5a-5fd1af21b1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575d3-f9c8-4fe6-b442-b8884852a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850BA1-FFFF-4321-96E3-54437A6EC0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FF0457-A647-4177-9E36-647FD41ACE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e7154-d51e-4d90-ac5a-5fd1af21b19c"/>
    <ds:schemaRef ds:uri="4f8575d3-f9c8-4fe6-b442-b8884852a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FAF0DA-C672-4672-8DAA-CADD1B88BC0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2267</TotalTime>
  <Words>4097</Words>
  <Application>Microsoft Office PowerPoint</Application>
  <PresentationFormat>Panoramiczny</PresentationFormat>
  <Paragraphs>277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Symbol</vt:lpstr>
      <vt:lpstr>Tahoma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Postawka Marcin</cp:lastModifiedBy>
  <cp:revision>139</cp:revision>
  <dcterms:created xsi:type="dcterms:W3CDTF">2017-02-09T14:40:32Z</dcterms:created>
  <dcterms:modified xsi:type="dcterms:W3CDTF">2022-03-03T07:12:47Z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0x01010052A367F8D3CFBA4DBDB025D188A69872</vt:lpwstr>
  </property>
</Properties>
</file>