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sldIdLst>
    <p:sldId id="270" r:id="rId4"/>
    <p:sldId id="287" r:id="rId5"/>
    <p:sldId id="291" r:id="rId6"/>
    <p:sldId id="289" r:id="rId7"/>
    <p:sldId id="269" r:id="rId8"/>
    <p:sldId id="290" r:id="rId9"/>
    <p:sldId id="292" r:id="rId10"/>
    <p:sldId id="294" r:id="rId11"/>
    <p:sldId id="262" r:id="rId12"/>
    <p:sldId id="295" r:id="rId13"/>
    <p:sldId id="296" r:id="rId14"/>
    <p:sldId id="265" r:id="rId15"/>
    <p:sldId id="297" r:id="rId16"/>
    <p:sldId id="280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3E4233AC-4215-47FD-ADE4-DA15069A0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" y="4341341"/>
            <a:ext cx="3799248" cy="231980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2BAB652-1D1B-4682-8681-016BB1B4ACEE}"/>
              </a:ext>
            </a:extLst>
          </p:cNvPr>
          <p:cNvSpPr txBox="1"/>
          <p:nvPr userDrawn="1"/>
        </p:nvSpPr>
        <p:spPr>
          <a:xfrm>
            <a:off x="4727566" y="5068413"/>
            <a:ext cx="64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lek. Maciej Sokołowski</a:t>
            </a:r>
          </a:p>
          <a:p>
            <a:r>
              <a:rPr lang="pl-PL" sz="2000" dirty="0"/>
              <a:t>Dyrektor ds. Medycznych NZOZ GAJA Sp. z o.o.</a:t>
            </a:r>
          </a:p>
          <a:p>
            <a:r>
              <a:rPr lang="pl-PL" sz="2000" dirty="0"/>
              <a:t>Wiceprezes Zarządu Głównego STOMOZ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FF014AB-A478-4A78-9410-0CCE21D17688}"/>
              </a:ext>
            </a:extLst>
          </p:cNvPr>
          <p:cNvSpPr txBox="1"/>
          <p:nvPr userDrawn="1"/>
        </p:nvSpPr>
        <p:spPr>
          <a:xfrm>
            <a:off x="1388075" y="883578"/>
            <a:ext cx="9415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rgbClr val="FF0000"/>
                </a:solidFill>
              </a:rPr>
              <a:t>Subiektywna analiza sytuacji OPH – marzec 2022 r.</a:t>
            </a:r>
          </a:p>
        </p:txBody>
      </p:sp>
    </p:spTree>
    <p:extLst>
      <p:ext uri="{BB962C8B-B14F-4D97-AF65-F5344CB8AC3E}">
        <p14:creationId xmlns:p14="http://schemas.microsoft.com/office/powerpoint/2010/main" val="270701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BCD4458-E7B2-4194-8E9C-25313BB8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315B34A-4C58-498F-B459-25524916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B81768-2D83-44EE-862E-757882CD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07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C8D6CD-1A3D-450A-8C42-182A0FB28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7BD24-80A8-4D78-8484-C0A0E656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87F0F38-ACF8-4C8B-B5B9-7D12C7D61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6C9F938-CB8C-4E26-8673-9BA23C32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1433FD9-05FB-45AE-90A0-1CCBFB7F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285895-30AB-4EAF-8AFB-83E8C98F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1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DC9CF8-FF86-46FB-AD8F-07205279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4892E31-D783-4FDC-A17E-D7BBE91C0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F9FE5F7-9E16-4D37-897E-13AA1491C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B22348-A874-4D1F-BF20-3A01984C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694DC4-8DB0-412C-B37B-6EC89F73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2948CD-0D1A-4A0F-A3FA-81775E17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465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39B9FA-B119-498F-AE06-DFBE174C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24A100-0298-4E08-9D9A-9ADBA4A71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5D79D5-09DB-418F-A51A-FDEBEA9B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0FA099-5203-4CC0-B0DD-28C6B453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A99EB9-C38E-4414-9B7E-DE6F4DE0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674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17EA5F3-2DED-4BE3-9CBA-368D16251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21C5CAD-BEFD-4B10-9E58-647374FA7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819A3B-5508-450A-A94F-015C2A92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462EAE-4643-4DF3-BB2B-69CFC9D5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01607F-6CFB-42F8-B93A-20FCF7B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867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26DE9A-830E-493C-B63C-3D43F0A97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77C5708-6324-4C29-B79C-F19E47B5B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E5AEF5-A2FA-470D-B4EE-FE7FBD1D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974C3C-16B9-4749-994B-780AD48F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49D954-4D4D-418B-A64D-D45761AA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03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BF2BAB-A55D-4D83-B935-13AB1040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56CAA3-B7DD-44A6-866D-607D58679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FF1421-4BC0-49E3-A227-9F2D7A15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5A2934-C76F-4CA9-98AB-E8CA440D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DD15C7-9A23-40F3-A38B-9C91C2FB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79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ECEA8C-9679-4CDD-813D-3925BA85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4AE869-5842-4530-ADF4-120FC8B54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895FBF-07A9-415E-A135-497FBC15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005ED1-A37D-4D1F-BE98-12D93F98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142EC6-7966-4FAC-8E60-A73D4591C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980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D70369-95B4-400E-9D90-B9BD29B0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121B8C-BD38-47CA-B4D2-49CE93120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0FD8C63-64D1-497C-9C85-A0D35D3D3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2DE0FA-C230-48CE-9662-933FACB5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10E47C9-F9B1-4C0C-B063-1F5F3F56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33E07C-E6DB-43F2-B3B4-E2B673D5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49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631B99-37AD-473B-9CAF-2566BDCD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A1F257-DCB6-4B04-8E8D-20B2DE71F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38AC72E-0169-43E5-8279-DB5DB935B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FCB81D3-C651-419E-B255-9EA102FCF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659229F-7E45-45C1-8CD8-D22831F9B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3130481-3F27-4C4C-A9F3-4A74BBE6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2285F9B-07A9-4409-8D7C-1CAEE892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79D8725-6E22-4BD3-8FA0-DBD8F869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77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E833ADD-6635-4A83-8BFA-B2436ABC9D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36" y="4978314"/>
            <a:ext cx="2737711" cy="1671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E9A9311-FAFF-4D59-B695-3156795F4FAC}"/>
              </a:ext>
            </a:extLst>
          </p:cNvPr>
          <p:cNvSpPr txBox="1"/>
          <p:nvPr userDrawn="1"/>
        </p:nvSpPr>
        <p:spPr>
          <a:xfrm>
            <a:off x="1005016" y="510746"/>
            <a:ext cx="10008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Wybrane przyczyny </a:t>
            </a:r>
          </a:p>
          <a:p>
            <a:pPr algn="ctr"/>
            <a:r>
              <a:rPr lang="pl-PL" sz="3600" b="1" dirty="0"/>
              <a:t>trudnej sytuacji ekonomicznej placówek OPH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B29B858-3FBA-4D64-8CC9-4596F21CBBA6}"/>
              </a:ext>
            </a:extLst>
          </p:cNvPr>
          <p:cNvSpPr txBox="1"/>
          <p:nvPr userDrawn="1"/>
        </p:nvSpPr>
        <p:spPr>
          <a:xfrm>
            <a:off x="1153297" y="2048827"/>
            <a:ext cx="98606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70C0"/>
                </a:solidFill>
              </a:rPr>
              <a:t>Taryfa świadczeń w 2015 r. na bazie lat 2013 i 2014 – </a:t>
            </a:r>
            <a:r>
              <a:rPr lang="pl-PL" sz="2800" b="1" dirty="0">
                <a:solidFill>
                  <a:srgbClr val="FF0000"/>
                </a:solidFill>
              </a:rPr>
              <a:t>56,19 zł</a:t>
            </a:r>
            <a:r>
              <a:rPr lang="pl-PL" sz="2800" dirty="0">
                <a:solidFill>
                  <a:srgbClr val="0070C0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70C0"/>
                </a:solidFill>
              </a:rPr>
              <a:t>Inflacja, która obecnie znacznie przyspieszyła,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70C0"/>
                </a:solidFill>
              </a:rPr>
              <a:t>Systematyczny wzrost kosztów, w tym płacy minimalnej,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70C0"/>
                </a:solidFill>
              </a:rPr>
              <a:t>Wzrost cen paliwa – nie tylko na skutek „wojny”,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70C0"/>
                </a:solidFill>
              </a:rPr>
              <a:t>„Ustawa podwyżkowa”- lipiec 2021 i lipiec 2022!!,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70C0"/>
                </a:solidFill>
              </a:rPr>
              <a:t>„Polski Ład” i wzrost obciążeń dla podwykonawców,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78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83DB53-EE28-439B-803D-D4AF776C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A90BCD0-2822-4008-B92A-94404D0F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A822DB9-EFC8-442A-949E-2BA020ECD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07E9344-38DE-48F4-8D0D-87D8C55D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550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3839FC4-BE5D-4DDB-B570-CDB71C73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36CDD27-A5A7-4853-BE4C-44BCD76D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7A168BF-6640-4F01-A765-BB6A66D2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500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4F2CA-8FEC-471D-84ED-BC3C1B88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BA5DF4-62F6-4CAF-8D65-C05D646A2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2FFA16-D405-449A-B270-CA06D84F7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5BEB65-BCB6-4661-8615-55D2C96F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505E6A0-2C7C-4888-8734-5CFE2194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C83431-615A-4691-A219-440EDBCE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493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851E6F-0333-45FF-A025-FB37DBCC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A7EE9FD-E026-4E6F-8156-30422DF4F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472190-9547-4813-AFD9-DA3DA3C68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3C9676-251A-4120-8280-F39F311F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AD9A81-491C-4CA2-B505-21A0879B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86AC1FC-77B5-4203-994C-A62F9D29A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885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F43616-1B19-491E-ADFB-28AAD87D7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E65729-96A2-4DD1-A4F3-3A7B77973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0E9AF5-0BD4-4E03-B7C4-07D6364C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1C9149-1ADB-46E1-9A53-B050A316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2A3D0F-EAD5-4598-BD9E-7875A259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789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9D2A85A-A879-4AA9-8D29-31A66B467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BBA90CD-327F-446B-9E84-F02D30993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1CC457-5351-46B5-82BB-13666932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F80788-728A-49A4-9C97-5932D5F4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86B0B8-644A-4A77-9B3E-14726F1F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8297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D709AB-0C30-4400-B171-2B2FBEB25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4FB427B-8EEC-4B89-B1C7-E83D44A6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7F5D5A-2ABA-4EBB-AF9C-50E59E83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BE5E7D-AC1A-44C5-B4FE-23419A22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C0FD16-D831-4C04-B102-CE8CE714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911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EAC52-58D2-4A34-8DE9-B3DCAD0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764E9F-BE1B-4EB6-9554-3117E4377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9CDE9B-ACB3-451B-A557-4806B2A1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2C139B-E23F-4118-A5A6-7BCFE725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4C1B33-D78A-401D-8F72-2FDCDE23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775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68C694-C159-4DF2-999C-4CA97DAF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ABDD0D-3C20-414E-8CF9-59E446351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B44560-1F91-4A74-96D6-5F4E7AFC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A05396-67A5-4746-ABA7-40C2D673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561C3F-4988-46A1-9EE2-4710BE23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210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28FBC5-625F-42FB-A49D-4F6C8F9B0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8FD67B-81DB-4EB1-8491-9D0DF0D71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0F5296-4FF7-41CE-BAA0-588D1A6BD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161F88B-E53E-4ED5-9129-24DF8211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36BB0D-5425-4DE4-BF9D-209FA949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E180396-D822-4CE4-ABA2-41B90C38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2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E833ADD-6635-4A83-8BFA-B2436ABC9D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36" y="4978314"/>
            <a:ext cx="2737711" cy="1671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134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9893BA-D83E-4DB4-9AE1-C5F754FB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7AFFB7-65CD-416B-9D61-960EA42BE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9FDCF4-8F86-4F8D-B424-D7F7E92F9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8581D5E-CA95-4C6D-880B-A59BA0A54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5C639CE-E51D-4714-9246-726000702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2626286-03E6-4B8B-AB67-B392153A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05D12B6-BF9B-4694-B6B8-7390A0D0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BBA846A-7650-4672-AA07-3B42F40E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360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963FD8-325C-4B4B-87F2-FD2C059A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F518B55-4F8D-4841-ACB5-6A85CDB67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36BC5CF-95AC-46C2-A874-10890FFF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016AF4-556D-4412-B11F-DF8A83F4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4297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156559-754A-4912-A7F0-15E32F4D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E6549DA-229C-41AC-BBF1-A96A024E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FC4CD1-78F7-4A98-BFC9-B1E622E7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468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B9415E-E0CA-431D-B569-2A95F5F2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B44E68-3B24-4962-8B70-84E20F3AB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BCC9D9-9C38-4CF3-9104-044BCE3CF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157EBE-F265-433A-9F3A-2E157DCE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770525-065D-4719-87FB-3CDF253B7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64FA32F-7189-4258-8CFB-C595C6A0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043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1800C-5FC7-4E6D-A230-DCAA2E60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778DF17-D9C8-447C-8B3A-AB2053896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B8EC05-722F-4D64-BDD5-B6D781E03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35B41D-A124-45E3-BAED-9DA9A8BB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7DA815-B458-48A5-9C8C-0B582BB5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A35454-4619-4D44-9139-D36A84EA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044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5745CC-1B63-4072-8294-C6B509BF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C81FBD3-E013-43C4-B8A4-E3065B1DC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7698C0-37A1-40A2-A8EC-229BFF28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3BCE8D-3B7B-4D04-B060-BE917691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3BB2A9-AB73-4C90-8EF5-ED97ECF9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078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3AE86CF-BB22-4070-98C1-38EBDCCE8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D49A028-37C9-4738-BEA1-E398A2F51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7B952B-7C4C-426C-B0A6-23A99BE3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A3098B-8A16-490B-B751-43878EB0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E05EA6-90C1-47B1-B6E3-82E539DF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18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F467AB-40F6-4DFF-8514-DA65A52F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5047444-63D3-4DD5-A6CC-589310F4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E7F7612-8F08-4FC1-8BAB-48532E89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1590001-78AA-4D10-AFFE-C6D45E55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48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D8519F-70BA-422C-A4C2-5EAD5E23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DD08D-76C9-41A5-AFFC-0C9B7F467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EB7303-57A7-4EC0-985D-BD9F8FC2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09ABAD-8F4B-434F-B44A-765B0D8E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6455B2-16B9-45FC-BBAA-7C03B51E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5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91CB9A-BC72-40BF-A4E9-74DDB7FE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E668FE-61C1-4666-B5C1-B2C6F545B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6E6B11-6852-4054-A408-C1C14102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A07655-A2D6-432F-981E-95EDE2FC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111559-5F4C-4FD3-B28E-CA479E58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35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C36F8-72A9-46C6-BA7E-3626A0D7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135507-4554-4B52-AED9-A8470AEE2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E55D43-D6C6-43DA-986A-19948233F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EB5011-A8C8-4EE2-AE7F-49E06BE1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FB1DE1-E78E-4AB3-93FA-C9DA2F27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16FC72-C146-4472-9347-76F974D2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5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6150AD-C6F1-4923-BA02-1747E4B2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6B892C-3678-4A38-AA39-D1B9C4CF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F0CC6A8-71D5-464F-A0DC-B059CE42D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F566AA0-406D-41DA-AF29-EDFA13687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66CC1A8-EDEB-4803-B149-A74A0CE9B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27BCF33-0903-4113-AA0F-8722D488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9B389DB-2FBE-4BC5-9B32-FD6ABB83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A2F3CEA-A5BC-47CC-8C61-5A74F08B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7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433E10-BC87-466B-9E3A-0F3F3566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49BE299-DF9D-4068-AD5E-1BC006E6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E00E8B1-79C9-48EE-81F2-3A79BBBFA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4BBE80F-58C9-44B1-8227-E6DDAAEA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88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9965781-8855-45BB-858E-A92138EA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65BAED-4B8D-49D2-8AD1-C690F7481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E3F93F-5299-43BE-9ADE-BA6E46CD9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98F2-7EE4-43DF-848E-2873198D8D3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CF7EB4-9275-4BDA-A083-34482D2C8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516BAA-C57E-4C21-A462-7F8A6463A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811A-C4F9-4FFC-98F8-B784718A9D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65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6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42F6184-EF14-4680-A92D-C22A5162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6DC062-5D65-4857-88A5-2F213A82B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8ACF2E-6813-4BEA-9548-0B6998E1D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64DA-A1CB-4051-AFE2-326F529B356F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F2CDC2-1AA4-4065-B4AB-082BA150E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E4CDCE-A3D8-4CA1-B299-6C3EC0B66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B2D0-4153-45F9-B3BF-A0B213FD58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C9F48EF-C37B-42F2-9D18-C2F070B50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CDE42CB-30C0-4B9A-BDBC-D4274B31B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2E2B28-5D09-4A64-ACEA-B114DBCF5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1D0BB-1398-4156-9A17-C50C042CAAA5}" type="datetimeFigureOut">
              <a:rPr lang="pl-PL" smtClean="0"/>
              <a:t>2022-03-25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2D11B3-CDC1-4C0B-8002-16D6583AA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4D3AE-3C55-4918-ADAB-DB984C35F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154B-E71D-47B8-A0B1-AD8184AA9A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584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BD36792-4DF9-4C0C-9623-7914E3E40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17" y="4576450"/>
            <a:ext cx="3223487" cy="19682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737419" y="337414"/>
            <a:ext cx="10943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FF0000"/>
                </a:solidFill>
              </a:rPr>
              <a:t>Wniosek 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000" b="1" dirty="0">
                <a:solidFill>
                  <a:srgbClr val="FF0000"/>
                </a:solidFill>
              </a:rPr>
              <a:t>pilne wypracowanie mechanizmu aktualizacji wycen świadczeń, 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000" b="1" dirty="0">
                <a:solidFill>
                  <a:srgbClr val="FF0000"/>
                </a:solidFill>
              </a:rPr>
              <a:t>zaprzestanie dyskryminacji świadczeniodawców ze względu na sposób zatrudniania medyków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BEB4DE3-F4F8-4139-8A89-129349862B66}"/>
              </a:ext>
            </a:extLst>
          </p:cNvPr>
          <p:cNvSpPr txBox="1"/>
          <p:nvPr/>
        </p:nvSpPr>
        <p:spPr>
          <a:xfrm>
            <a:off x="1376517" y="3507513"/>
            <a:ext cx="1030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lek. Maciej Sokołowski</a:t>
            </a:r>
          </a:p>
          <a:p>
            <a:r>
              <a:rPr lang="pl-PL" sz="2400" dirty="0">
                <a:solidFill>
                  <a:srgbClr val="002060"/>
                </a:solidFill>
              </a:rPr>
              <a:t>Wiceprezes Zarządu Głównego STOMOZ</a:t>
            </a:r>
          </a:p>
          <a:p>
            <a:r>
              <a:rPr lang="pl-PL" sz="2400" dirty="0">
                <a:solidFill>
                  <a:srgbClr val="002060"/>
                </a:solidFill>
              </a:rPr>
              <a:t>Dyrektor ds. Medycznych NZOZ GAJA Sp. z o.o.</a:t>
            </a:r>
            <a:endParaRPr lang="pl-PL" sz="2000" dirty="0">
              <a:solidFill>
                <a:srgbClr val="00206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F535E2F-C8E1-4F92-AAD0-F5A964D3D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536" y="4905500"/>
            <a:ext cx="5813834" cy="131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30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589937" y="358972"/>
            <a:ext cx="8677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FF0000"/>
                </a:solidFill>
              </a:rPr>
              <a:t>Dyskryminacja przedsiębiorców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560439" y="1397978"/>
            <a:ext cx="10736825" cy="470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celu zrefundowania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świadczeniodawcom wzrostu kosztów wynagrodzeń pracowników etatowych Minister Zdrowia wydał </a:t>
            </a:r>
            <a:r>
              <a:rPr lang="pl-PL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Rozporządzenie z dnia 5 lipca 2021 r. zmieniającego rozporządzenie </a:t>
            </a:r>
            <a:br>
              <a:rPr lang="pl-PL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sprawie ogólnych warunków umów o udzielanie świadczeń opieki zdrowotnej </a:t>
            </a: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[Dz.U. 2021, poz. 1235].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Rozporządzenie to narzuciło Funduszowi wypłatę świadczeniodawcom </a:t>
            </a:r>
            <a:r>
              <a:rPr lang="pl-P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„wskaźników kwotowych”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odpowiadających wzrostowi kosztów wypłat wynagrodzeń osób zatrudnionych </a:t>
            </a:r>
            <a:b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podstawie umów o pracę.</a:t>
            </a:r>
          </a:p>
        </p:txBody>
      </p:sp>
    </p:spTree>
    <p:extLst>
      <p:ext uri="{BB962C8B-B14F-4D97-AF65-F5344CB8AC3E}">
        <p14:creationId xmlns:p14="http://schemas.microsoft.com/office/powerpoint/2010/main" val="185867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757086" y="258598"/>
            <a:ext cx="8677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FF0000"/>
                </a:solidFill>
              </a:rPr>
              <a:t>Dyskryminacja przedsiębiorców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1091681" y="1397978"/>
            <a:ext cx="10205583" cy="4183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Takie rozwiązanie oznacza 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dyskryminację przedsiębiorców </a:t>
            </a:r>
            <a:br>
              <a:rPr lang="pl-PL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 względu na sposób zatrudniania profesjonalistów medycznych.</a:t>
            </a:r>
          </a:p>
          <a:p>
            <a:pPr>
              <a:lnSpc>
                <a:spcPct val="120000"/>
              </a:lnSpc>
            </a:pPr>
            <a:endParaRPr lang="pl-PL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 został już zgłoszony do Rzecznika Małych i Średnich Przedsiębiorców.</a:t>
            </a:r>
          </a:p>
          <a:p>
            <a:pPr>
              <a:lnSpc>
                <a:spcPct val="120000"/>
              </a:lnSpc>
            </a:pPr>
            <a:endParaRPr lang="pl-PL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to kolejny argument za wprowadzeniem „automatycznej” aktualizacji cen.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5133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052051" y="260649"/>
            <a:ext cx="95271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Uznaniowość – ciąg dalszy</a:t>
            </a:r>
          </a:p>
          <a:p>
            <a:pPr algn="ctr"/>
            <a:r>
              <a:rPr lang="pl-PL" sz="4000" b="1" dirty="0"/>
              <a:t> hospicja domowe i pogotowie ratunkowe…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589934" y="1986115"/>
            <a:ext cx="9989274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Hospicja domowe z punktu widzenia elementów </a:t>
            </a:r>
            <a:r>
              <a:rPr lang="pl-PL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kosztotwórczych</a:t>
            </a: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 zbliżone do pogotowia ratunkowego: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zatrudnienie medyków głównie w oparciu o umowy cywilnoprawne,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konieczność zapewnienia transportu  (dojazd do pacjenta),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całodobowa gotowość do interwencji.</a:t>
            </a:r>
          </a:p>
          <a:p>
            <a:pPr algn="just"/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052051" y="260649"/>
            <a:ext cx="95271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Uznaniowość – ciąg dalszy</a:t>
            </a:r>
          </a:p>
          <a:p>
            <a:pPr algn="ctr"/>
            <a:r>
              <a:rPr lang="pl-PL" sz="4000" b="1" dirty="0"/>
              <a:t> Hospicja domowe i Pogotowie ratunkowe…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589935" y="1720645"/>
            <a:ext cx="99892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Wycena </a:t>
            </a:r>
            <a:r>
              <a:rPr lang="pl-PL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dobokaretki</a:t>
            </a: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wzrosła </a:t>
            </a: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30% </a:t>
            </a: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 1.10.2021 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Podstawą do zmiany wyceny było zlecenie Ministra Zdrowia </a:t>
            </a:r>
            <a:b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dla </a:t>
            </a:r>
            <a:r>
              <a:rPr lang="pl-PL" sz="2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AOTMiT</a:t>
            </a: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[pismo z  14.07.2021 r.] dotyczące przygotowania wyceny, </a:t>
            </a:r>
            <a:r>
              <a:rPr lang="pl-PL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 uwzględnieniem podwyżek</a:t>
            </a:r>
            <a:r>
              <a:rPr lang="pl-PL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które weszły wraz </a:t>
            </a:r>
            <a:br>
              <a:rPr lang="pl-PL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ze zmianą ustawy o sposobie ustalania najniższego wynagrodzenia zasadniczego niektórych pracowników zatrudnionych w podmiotach leczniczych oraz niektórych innych ustaw</a:t>
            </a: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Agencja przygotowała raport </a:t>
            </a: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niecałe dwa miesiące</a:t>
            </a: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Hospicja domowe dla dzieci </a:t>
            </a:r>
            <a:r>
              <a:rPr lang="pl-PL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dorosłych - </a:t>
            </a: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będące w podobnej </a:t>
            </a:r>
            <a:r>
              <a:rPr lang="pl-PL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sytuacji - nie </a:t>
            </a: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uzyskały wzrostu wycen ….</a:t>
            </a:r>
            <a:r>
              <a:rPr lang="pl-PL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5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BD36792-4DF9-4C0C-9623-7914E3E40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90" y="208049"/>
            <a:ext cx="1948796" cy="11899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1113454" y="1836832"/>
            <a:ext cx="10008636" cy="295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pl-PL" sz="3200" b="0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Podobne </a:t>
            </a:r>
            <a: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przywołanych powyżej przykłady uznaniowych zmian wycen można mnożyć.</a:t>
            </a:r>
          </a:p>
          <a:p>
            <a:pPr algn="just" rtl="0">
              <a:lnSpc>
                <a:spcPct val="150000"/>
              </a:lnSpc>
            </a:pPr>
            <a:r>
              <a:rPr lang="pl-PL" sz="3200" b="0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Proszę Państwa o rozważenie zasadności wprowadzenia postulowanych zmian i podjęcie działań w tym zakresie.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60889B-ED01-4B33-AF7E-BAC40C2AC20D}"/>
              </a:ext>
            </a:extLst>
          </p:cNvPr>
          <p:cNvSpPr txBox="1"/>
          <p:nvPr/>
        </p:nvSpPr>
        <p:spPr>
          <a:xfrm>
            <a:off x="5187462" y="5064369"/>
            <a:ext cx="6321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Maciej Sokołowski</a:t>
            </a: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601-989-606</a:t>
            </a: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mpsok17@gmail.com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A00B99B-9684-4A54-876C-0845E16AD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256" y="417863"/>
            <a:ext cx="3571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855558" y="299979"/>
            <a:ext cx="8677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FF0000"/>
                </a:solidFill>
              </a:rPr>
              <a:t>„Automatyczna” aktualizacja cen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1091681" y="1397978"/>
            <a:ext cx="10205583" cy="4279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Należy wypracować mechanizm „automatycznej” aktualizacji cen płaconych przez NFZ dla wszystkich świadczeń we wszystkich zakresach,</a:t>
            </a: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Algorytm ustalania wzrostu cen powinien uwzględniać zmianę kosztów realizacji świadczeń wynikającą</a:t>
            </a:r>
            <a:b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 czynników makroekonomicznych oraz z wprowadzanych regulacji prawnych.</a:t>
            </a:r>
            <a:endParaRPr lang="pl-PL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5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914400" y="191823"/>
            <a:ext cx="4111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Taryfa </a:t>
            </a:r>
            <a:r>
              <a:rPr lang="pl-PL" sz="3600" b="1" dirty="0">
                <a:solidFill>
                  <a:srgbClr val="FF0000"/>
                </a:solidFill>
              </a:rPr>
              <a:t>OPH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3" name="Obiekt 2">
            <a:extLst>
              <a:ext uri="{FF2B5EF4-FFF2-40B4-BE49-F238E27FC236}">
                <a16:creationId xmlns:a16="http://schemas.microsoft.com/office/drawing/2014/main" id="{C6E7805E-C504-4932-A148-E9CFE3E4C5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56741"/>
              </p:ext>
            </p:extLst>
          </p:nvPr>
        </p:nvGraphicFramePr>
        <p:xfrm>
          <a:off x="-340545" y="838154"/>
          <a:ext cx="6436545" cy="10080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Acrobat Document" r:id="rId3" imgW="4533723" imgH="6415694" progId="AcroExch.Document.DC">
                  <p:embed/>
                </p:oleObj>
              </mc:Choice>
              <mc:Fallback>
                <p:oleObj name="Acrobat Document" r:id="rId3" imgW="4533723" imgH="641569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40545" y="838154"/>
                        <a:ext cx="6436545" cy="10080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DCC05E93-FCF1-499F-8396-721BF6C0EB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604867"/>
              </p:ext>
            </p:extLst>
          </p:nvPr>
        </p:nvGraphicFramePr>
        <p:xfrm>
          <a:off x="5470319" y="923329"/>
          <a:ext cx="6820003" cy="999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Acrobat Document" r:id="rId5" imgW="4533723" imgH="6415694" progId="AcroExch.Document.DC">
                  <p:embed/>
                </p:oleObj>
              </mc:Choice>
              <mc:Fallback>
                <p:oleObj name="Acrobat Document" r:id="rId5" imgW="4533723" imgH="641569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0319" y="923329"/>
                        <a:ext cx="6820003" cy="9995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AEA10FF3-B57A-491B-9313-5937B082B0CB}"/>
              </a:ext>
            </a:extLst>
          </p:cNvPr>
          <p:cNvSpPr txBox="1"/>
          <p:nvPr/>
        </p:nvSpPr>
        <p:spPr>
          <a:xfrm>
            <a:off x="6359693" y="191822"/>
            <a:ext cx="4111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Taryfa </a:t>
            </a:r>
            <a:r>
              <a:rPr lang="pl-PL" sz="3600" b="1" dirty="0">
                <a:solidFill>
                  <a:srgbClr val="FF0000"/>
                </a:solidFill>
              </a:rPr>
              <a:t>PSY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304800" y="260649"/>
            <a:ext cx="1113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Dynamika wzrostu cen i wycen w opiece paliatywnej</a:t>
            </a: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1BC15D4-B711-404A-BAFD-C5C08A296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52" y="926444"/>
            <a:ext cx="10374838" cy="584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993058" y="449070"/>
            <a:ext cx="10129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Skończmy z uznaniowością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491613" y="1610690"/>
            <a:ext cx="10630477" cy="46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wrześniu 2021 r. Pan Minister Adam Niedzielski i Pan Prezes Filip Nowak ogłosili </a:t>
            </a:r>
            <a:r>
              <a:rPr lang="pl-PL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podniesienie o około 7,4%</a:t>
            </a: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wysokości ryczałtu </a:t>
            </a:r>
            <a:r>
              <a:rPr lang="pl-PL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systemu zabezpieczenia szpitalnego (sieć szpitali) w związku z rosnącymi kosztami funkcjonowania szpitali, w tym wynagrodzeń, z mocą wsteczną </a:t>
            </a:r>
            <a:r>
              <a:rPr lang="pl-PL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 1.07.2021 </a:t>
            </a:r>
            <a:br>
              <a:rPr lang="pl-PL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oraz </a:t>
            </a: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wzrost stawki </a:t>
            </a:r>
            <a:r>
              <a:rPr lang="pl-PL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dobokaretki</a:t>
            </a: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30% od 1.10.2021</a:t>
            </a:r>
            <a:endParaRPr lang="pl-PL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pytanie do NFZ o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 wzrośnie wycena świadczeń w hospicjum domowym</a:t>
            </a:r>
            <a:r>
              <a:rPr lang="pl-PL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uzyskałem odpowiedź, że </a:t>
            </a:r>
            <a:r>
              <a:rPr lang="pl-PL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wzrost wyceny świadczenia hospicjum domowego wymaga dokonania zmiany taryfy określonej przez </a:t>
            </a:r>
            <a:r>
              <a:rPr lang="pl-PL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AOTMiT</a:t>
            </a:r>
            <a:r>
              <a:rPr lang="pl-PL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2400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1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150374" y="290146"/>
            <a:ext cx="9971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Psychiatria kontra OPH</a:t>
            </a:r>
          </a:p>
          <a:p>
            <a:pPr algn="ctr"/>
            <a:r>
              <a:rPr lang="pl-PL" sz="2800" b="1" dirty="0"/>
              <a:t>Dwie taryfy i wzrost wyceny o </a:t>
            </a:r>
            <a:r>
              <a:rPr lang="pl-PL" sz="2800" b="1" dirty="0">
                <a:solidFill>
                  <a:srgbClr val="FF0000"/>
                </a:solidFill>
              </a:rPr>
              <a:t>43%</a:t>
            </a:r>
            <a:r>
              <a:rPr lang="pl-PL" sz="2800" b="1" dirty="0"/>
              <a:t> lub </a:t>
            </a:r>
            <a:r>
              <a:rPr lang="pl-PL" sz="2800" b="1" dirty="0">
                <a:solidFill>
                  <a:srgbClr val="FF0000"/>
                </a:solidFill>
              </a:rPr>
              <a:t>1,65%</a:t>
            </a:r>
            <a:r>
              <a:rPr lang="pl-PL" sz="2800" b="1" dirty="0"/>
              <a:t> - </a:t>
            </a:r>
            <a:r>
              <a:rPr lang="pl-PL" sz="2800" b="1" dirty="0">
                <a:solidFill>
                  <a:srgbClr val="FF0000"/>
                </a:solidFill>
              </a:rPr>
              <a:t>dlaczego</a:t>
            </a:r>
            <a:r>
              <a:rPr lang="pl-PL" sz="2800" b="1" dirty="0"/>
              <a:t>?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9F4D8A7-88DE-416A-83EA-2F5E9DF09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68" y="1533832"/>
            <a:ext cx="11527780" cy="495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4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1455174" y="290146"/>
            <a:ext cx="9666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Skończmy z uznaniowością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1091682" y="1397978"/>
            <a:ext cx="10008636" cy="3791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ts val="800"/>
              </a:spcAft>
            </a:pPr>
            <a: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tym samym stanie prawnym i po wprowadzeniu taryfy – od 1.01.2017 r.</a:t>
            </a:r>
          </a:p>
          <a:p>
            <a:pPr marL="457200" lvl="0" indent="-4572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wycena świadczeń psychiatrycznych </a:t>
            </a:r>
            <a:b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wzrosła </a:t>
            </a:r>
            <a:r>
              <a:rPr lang="pl-PL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pl-PL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43%</a:t>
            </a:r>
            <a:r>
              <a:rPr lang="pl-PL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50,31zł,</a:t>
            </a:r>
          </a:p>
          <a:p>
            <a:pPr marL="457200" lvl="0" indent="-4572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wycena świadczeń w hospicjum domowym</a:t>
            </a:r>
            <a:b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wzrosła o </a:t>
            </a:r>
            <a:r>
              <a:rPr lang="pl-PL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1,65%</a:t>
            </a:r>
            <a:r>
              <a:rPr lang="pl-PL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0,91 zł</a:t>
            </a:r>
          </a:p>
        </p:txBody>
      </p:sp>
    </p:spTree>
    <p:extLst>
      <p:ext uri="{BB962C8B-B14F-4D97-AF65-F5344CB8AC3E}">
        <p14:creationId xmlns:p14="http://schemas.microsoft.com/office/powerpoint/2010/main" val="69727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BD36792-4DF9-4C0C-9623-7914E3E40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90" y="208049"/>
            <a:ext cx="1948796" cy="11899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2444262" y="290146"/>
            <a:ext cx="8677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FF0000"/>
                </a:solidFill>
              </a:rPr>
              <a:t>Dyskryminacja przedsiębiorców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2D1094-A010-47F4-8F23-2F4F23D3C68C}"/>
              </a:ext>
            </a:extLst>
          </p:cNvPr>
          <p:cNvSpPr txBox="1"/>
          <p:nvPr/>
        </p:nvSpPr>
        <p:spPr>
          <a:xfrm>
            <a:off x="847982" y="1397978"/>
            <a:ext cx="102055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Przepisy </a:t>
            </a:r>
            <a:r>
              <a:rPr lang="pl-PL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Ustawy z dnia 8 czerwca 2017 r. o sposobie ustalania najniższego wynagrodzenia zasadniczego niektórych pracowników zatrudnionych w podmiotach leczniczych </a:t>
            </a: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[Dz.U. 2017, poz. 1473, </a:t>
            </a:r>
            <a:b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 zmianami] określają sposób ustalania najniższego wynagrodzenia zasadniczego pracowników wykonujących zawody medyczne oraz pracowników działalności podstawowej, innych niż pracownicy wykonujący zawody medyczne, zatrudnionych w podmiotach leczniczych.</a:t>
            </a:r>
          </a:p>
          <a:p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Wynagrodzenia medyków 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automatycznie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wzrastają 1 lipca </a:t>
            </a:r>
            <a:b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wskaźnik oparty o przeciętne wynagrodzenie w gospodarce </a:t>
            </a:r>
            <a:b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roku poprzednim.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1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771B8-7B05-4F32-9086-3B4AD946F24D}"/>
              </a:ext>
            </a:extLst>
          </p:cNvPr>
          <p:cNvSpPr txBox="1"/>
          <p:nvPr/>
        </p:nvSpPr>
        <p:spPr>
          <a:xfrm>
            <a:off x="727587" y="290146"/>
            <a:ext cx="10394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„Ustawa podwyżkowa”</a:t>
            </a:r>
          </a:p>
          <a:p>
            <a:pPr algn="ctr"/>
            <a:r>
              <a:rPr lang="pl-PL" sz="3600" b="1" dirty="0"/>
              <a:t> – czyli co nam grozi od lipca</a:t>
            </a:r>
          </a:p>
          <a:p>
            <a:endParaRPr lang="pl-PL" dirty="0"/>
          </a:p>
        </p:txBody>
      </p:sp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243FD523-BF99-4963-881D-17CAB445BD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577636"/>
              </p:ext>
            </p:extLst>
          </p:nvPr>
        </p:nvGraphicFramePr>
        <p:xfrm>
          <a:off x="350152" y="2043113"/>
          <a:ext cx="11491695" cy="3394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3" imgW="8374203" imgH="2476516" progId="Excel.Sheet.12">
                  <p:embed/>
                </p:oleObj>
              </mc:Choice>
              <mc:Fallback>
                <p:oleObj name="Worksheet" r:id="rId3" imgW="8374203" imgH="24765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152" y="2043113"/>
                        <a:ext cx="11491695" cy="3394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389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627</Words>
  <Application>Microsoft Office PowerPoint</Application>
  <PresentationFormat>Panoramiczny</PresentationFormat>
  <Paragraphs>52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Motyw pakietu Office</vt:lpstr>
      <vt:lpstr>1_Projekt niestandardowy</vt:lpstr>
      <vt:lpstr>Projekt niestandardowy</vt:lpstr>
      <vt:lpstr>Acrobat Document</vt:lpstr>
      <vt:lpstr>Worksheet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Sokołowski</dc:creator>
  <cp:lastModifiedBy>Maciej Sokołowski</cp:lastModifiedBy>
  <cp:revision>27</cp:revision>
  <dcterms:created xsi:type="dcterms:W3CDTF">2022-03-04T21:32:54Z</dcterms:created>
  <dcterms:modified xsi:type="dcterms:W3CDTF">2022-03-25T07:51:50Z</dcterms:modified>
</cp:coreProperties>
</file>