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3" r:id="rId2"/>
    <p:sldId id="258" r:id="rId3"/>
    <p:sldId id="261" r:id="rId4"/>
    <p:sldId id="257" r:id="rId5"/>
    <p:sldId id="288" r:id="rId6"/>
    <p:sldId id="289" r:id="rId7"/>
    <p:sldId id="262" r:id="rId8"/>
    <p:sldId id="265" r:id="rId9"/>
    <p:sldId id="285" r:id="rId10"/>
    <p:sldId id="290" r:id="rId11"/>
    <p:sldId id="286"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6" d="100"/>
          <a:sy n="66"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24D01-67E5-4689-989C-C11992E9A6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567AAFC4-83DE-4964-BDAA-BCE03A143A08}">
      <dgm:prSet phldrT="[Tekst]"/>
      <dgm:spPr/>
      <dgm:t>
        <a:bodyPr/>
        <a:lstStyle/>
        <a:p>
          <a:pPr algn="ctr"/>
          <a:r>
            <a:rPr lang="pl-PL" dirty="0"/>
            <a:t>Strategia na rzecz Odpowiedzialnego</a:t>
          </a:r>
        </a:p>
        <a:p>
          <a:pPr algn="ctr"/>
          <a:r>
            <a:rPr lang="pl-PL" dirty="0"/>
            <a:t>Rozwoju</a:t>
          </a:r>
        </a:p>
      </dgm:t>
    </dgm:pt>
    <dgm:pt modelId="{F56EB0F7-6D28-4F0F-85E9-AC8D992C4C9C}" type="parTrans" cxnId="{6ED2F8C7-56F8-4DD5-805F-38613D737EB9}">
      <dgm:prSet/>
      <dgm:spPr/>
      <dgm:t>
        <a:bodyPr/>
        <a:lstStyle/>
        <a:p>
          <a:endParaRPr lang="pl-PL"/>
        </a:p>
      </dgm:t>
    </dgm:pt>
    <dgm:pt modelId="{2813F06B-F3DD-4A39-8F54-4CAD3B073BCE}" type="sibTrans" cxnId="{6ED2F8C7-56F8-4DD5-805F-38613D737EB9}">
      <dgm:prSet/>
      <dgm:spPr/>
      <dgm:t>
        <a:bodyPr/>
        <a:lstStyle/>
        <a:p>
          <a:endParaRPr lang="pl-PL"/>
        </a:p>
      </dgm:t>
    </dgm:pt>
    <dgm:pt modelId="{A93DC64C-FB61-4212-8C69-BF89D5AF3C96}">
      <dgm:prSet phldrT="[Tekst]"/>
      <dgm:spPr/>
      <dgm:t>
        <a:bodyPr/>
        <a:lstStyle/>
        <a:p>
          <a:pPr algn="ctr"/>
          <a:r>
            <a:rPr lang="pl-PL" dirty="0"/>
            <a:t>Zintegrowana strategia rozwoju województwa (ZSRW)</a:t>
          </a:r>
        </a:p>
        <a:p>
          <a:pPr algn="ctr"/>
          <a:r>
            <a:rPr lang="pl-PL" dirty="0"/>
            <a:t>Główny dokument strategiczny określający podstawowe uwarunkowania oraz cele rozwojowe województwa w wymiarze społecznym, gospodarczym i przestrzennym.</a:t>
          </a:r>
        </a:p>
        <a:p>
          <a:pPr algn="ctr"/>
          <a:r>
            <a:rPr lang="pl-PL" dirty="0"/>
            <a:t>ZSRW = SRW + PZPW</a:t>
          </a:r>
        </a:p>
      </dgm:t>
    </dgm:pt>
    <dgm:pt modelId="{832412C1-5874-4D4E-8367-AE89D4731EA6}" type="parTrans" cxnId="{99B55BE8-90D9-489B-8FEB-58DD3C3B447F}">
      <dgm:prSet/>
      <dgm:spPr/>
      <dgm:t>
        <a:bodyPr/>
        <a:lstStyle/>
        <a:p>
          <a:endParaRPr lang="pl-PL"/>
        </a:p>
      </dgm:t>
    </dgm:pt>
    <dgm:pt modelId="{496910BE-C58D-4A37-8438-D10E82AD28D3}" type="sibTrans" cxnId="{99B55BE8-90D9-489B-8FEB-58DD3C3B447F}">
      <dgm:prSet/>
      <dgm:spPr/>
      <dgm:t>
        <a:bodyPr/>
        <a:lstStyle/>
        <a:p>
          <a:endParaRPr lang="pl-PL"/>
        </a:p>
      </dgm:t>
    </dgm:pt>
    <dgm:pt modelId="{93057862-ECA3-4563-B1D8-B9DB309B9B49}" type="pres">
      <dgm:prSet presAssocID="{08C24D01-67E5-4689-989C-C11992E9A680}" presName="linear" presStyleCnt="0">
        <dgm:presLayoutVars>
          <dgm:animLvl val="lvl"/>
          <dgm:resizeHandles val="exact"/>
        </dgm:presLayoutVars>
      </dgm:prSet>
      <dgm:spPr/>
    </dgm:pt>
    <dgm:pt modelId="{FB73ED25-7FBC-4415-A5AE-AAA3F98132DC}" type="pres">
      <dgm:prSet presAssocID="{567AAFC4-83DE-4964-BDAA-BCE03A143A08}" presName="parentText" presStyleLbl="node1" presStyleIdx="0" presStyleCnt="2">
        <dgm:presLayoutVars>
          <dgm:chMax val="0"/>
          <dgm:bulletEnabled val="1"/>
        </dgm:presLayoutVars>
      </dgm:prSet>
      <dgm:spPr/>
    </dgm:pt>
    <dgm:pt modelId="{7A0C277A-5751-4C83-B1B8-0C4E5BB88702}" type="pres">
      <dgm:prSet presAssocID="{2813F06B-F3DD-4A39-8F54-4CAD3B073BCE}" presName="spacer" presStyleCnt="0"/>
      <dgm:spPr/>
    </dgm:pt>
    <dgm:pt modelId="{29C95F6E-9CF3-4A51-A754-FF327498EDC7}" type="pres">
      <dgm:prSet presAssocID="{A93DC64C-FB61-4212-8C69-BF89D5AF3C96}" presName="parentText" presStyleLbl="node1" presStyleIdx="1" presStyleCnt="2">
        <dgm:presLayoutVars>
          <dgm:chMax val="0"/>
          <dgm:bulletEnabled val="1"/>
        </dgm:presLayoutVars>
      </dgm:prSet>
      <dgm:spPr/>
    </dgm:pt>
  </dgm:ptLst>
  <dgm:cxnLst>
    <dgm:cxn modelId="{4C6E4720-1092-4A0B-950C-77078B877AF9}" type="presOf" srcId="{A93DC64C-FB61-4212-8C69-BF89D5AF3C96}" destId="{29C95F6E-9CF3-4A51-A754-FF327498EDC7}" srcOrd="0" destOrd="0" presId="urn:microsoft.com/office/officeart/2005/8/layout/vList2"/>
    <dgm:cxn modelId="{E9B80C45-99AB-47BE-88E3-BA07C04F02FC}" type="presOf" srcId="{08C24D01-67E5-4689-989C-C11992E9A680}" destId="{93057862-ECA3-4563-B1D8-B9DB309B9B49}" srcOrd="0" destOrd="0" presId="urn:microsoft.com/office/officeart/2005/8/layout/vList2"/>
    <dgm:cxn modelId="{6ED2F8C7-56F8-4DD5-805F-38613D737EB9}" srcId="{08C24D01-67E5-4689-989C-C11992E9A680}" destId="{567AAFC4-83DE-4964-BDAA-BCE03A143A08}" srcOrd="0" destOrd="0" parTransId="{F56EB0F7-6D28-4F0F-85E9-AC8D992C4C9C}" sibTransId="{2813F06B-F3DD-4A39-8F54-4CAD3B073BCE}"/>
    <dgm:cxn modelId="{99B55BE8-90D9-489B-8FEB-58DD3C3B447F}" srcId="{08C24D01-67E5-4689-989C-C11992E9A680}" destId="{A93DC64C-FB61-4212-8C69-BF89D5AF3C96}" srcOrd="1" destOrd="0" parTransId="{832412C1-5874-4D4E-8367-AE89D4731EA6}" sibTransId="{496910BE-C58D-4A37-8438-D10E82AD28D3}"/>
    <dgm:cxn modelId="{0641F4F0-7BF8-4265-836B-558E57C774B8}" type="presOf" srcId="{567AAFC4-83DE-4964-BDAA-BCE03A143A08}" destId="{FB73ED25-7FBC-4415-A5AE-AAA3F98132DC}" srcOrd="0" destOrd="0" presId="urn:microsoft.com/office/officeart/2005/8/layout/vList2"/>
    <dgm:cxn modelId="{9045E9B6-00E2-4EEE-9303-7AFC75284578}" type="presParOf" srcId="{93057862-ECA3-4563-B1D8-B9DB309B9B49}" destId="{FB73ED25-7FBC-4415-A5AE-AAA3F98132DC}" srcOrd="0" destOrd="0" presId="urn:microsoft.com/office/officeart/2005/8/layout/vList2"/>
    <dgm:cxn modelId="{24B5F3E9-0FAC-46AA-80EF-DDE853C0E6AB}" type="presParOf" srcId="{93057862-ECA3-4563-B1D8-B9DB309B9B49}" destId="{7A0C277A-5751-4C83-B1B8-0C4E5BB88702}" srcOrd="1" destOrd="0" presId="urn:microsoft.com/office/officeart/2005/8/layout/vList2"/>
    <dgm:cxn modelId="{35BA6A1B-2F86-46D1-8EAB-BD42F8C243DD}" type="presParOf" srcId="{93057862-ECA3-4563-B1D8-B9DB309B9B49}" destId="{29C95F6E-9CF3-4A51-A754-FF327498EDC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70AF6-DBAA-4642-80EB-044E2879EAF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pl-PL"/>
        </a:p>
      </dgm:t>
    </dgm:pt>
    <dgm:pt modelId="{37841AD2-59B7-4A73-A316-E4EA6B268254}">
      <dgm:prSet phldrT="[Tekst]"/>
      <dgm:spPr>
        <a:solidFill>
          <a:schemeClr val="bg1"/>
        </a:solidFill>
      </dgm:spPr>
      <dgm:t>
        <a:bodyPr/>
        <a:lstStyle/>
        <a:p>
          <a:r>
            <a:rPr lang="pl-PL" dirty="0">
              <a:solidFill>
                <a:schemeClr val="tx1"/>
              </a:solidFill>
            </a:rPr>
            <a:t>Projekt Ekspert </a:t>
          </a:r>
        </a:p>
      </dgm:t>
    </dgm:pt>
    <dgm:pt modelId="{9E3BB17B-EAE7-47D8-BE97-0DA1D4D1B453}" type="parTrans" cxnId="{4158777E-67A3-4B05-94BF-A9DE6244E764}">
      <dgm:prSet/>
      <dgm:spPr/>
      <dgm:t>
        <a:bodyPr/>
        <a:lstStyle/>
        <a:p>
          <a:endParaRPr lang="pl-PL"/>
        </a:p>
      </dgm:t>
    </dgm:pt>
    <dgm:pt modelId="{5E86A76E-1890-407C-A5A7-308A4E486D31}" type="sibTrans" cxnId="{4158777E-67A3-4B05-94BF-A9DE6244E764}">
      <dgm:prSet/>
      <dgm:spPr>
        <a:solidFill>
          <a:schemeClr val="accent1"/>
        </a:solidFill>
      </dgm:spPr>
      <dgm:t>
        <a:bodyPr/>
        <a:lstStyle/>
        <a:p>
          <a:endParaRPr lang="pl-PL"/>
        </a:p>
      </dgm:t>
    </dgm:pt>
    <dgm:pt modelId="{1D409A6C-1C97-4207-AB43-C22B03D402E0}">
      <dgm:prSet phldrT="[Tekst]"/>
      <dgm:spPr>
        <a:solidFill>
          <a:schemeClr val="accent1"/>
        </a:solidFill>
      </dgm:spPr>
      <dgm:t>
        <a:bodyPr/>
        <a:lstStyle/>
        <a:p>
          <a:r>
            <a:rPr lang="pl-PL" dirty="0"/>
            <a:t>Projekt Zarządzanie procesowe </a:t>
          </a:r>
        </a:p>
      </dgm:t>
    </dgm:pt>
    <dgm:pt modelId="{E02A604B-E11E-400F-A243-97C35B70376A}" type="parTrans" cxnId="{6C445ABC-36E0-4EC5-8539-998E76DBA7EF}">
      <dgm:prSet/>
      <dgm:spPr/>
      <dgm:t>
        <a:bodyPr/>
        <a:lstStyle/>
        <a:p>
          <a:endParaRPr lang="pl-PL"/>
        </a:p>
      </dgm:t>
    </dgm:pt>
    <dgm:pt modelId="{E168EA94-3C57-43DC-B0D0-CE870CFA7429}" type="sibTrans" cxnId="{6C445ABC-36E0-4EC5-8539-998E76DBA7EF}">
      <dgm:prSet/>
      <dgm:spPr>
        <a:solidFill>
          <a:schemeClr val="accent1"/>
        </a:solidFill>
      </dgm:spPr>
      <dgm:t>
        <a:bodyPr/>
        <a:lstStyle/>
        <a:p>
          <a:endParaRPr lang="pl-PL"/>
        </a:p>
      </dgm:t>
    </dgm:pt>
    <dgm:pt modelId="{669E5476-A27B-4DE6-A3C9-7CFCAC5530F1}">
      <dgm:prSet phldrT="[Tekst]"/>
      <dgm:spPr/>
      <dgm:t>
        <a:bodyPr/>
        <a:lstStyle/>
        <a:p>
          <a:pPr algn="l"/>
          <a:r>
            <a:rPr lang="pl-PL" dirty="0">
              <a:solidFill>
                <a:schemeClr val="bg1"/>
              </a:solidFill>
            </a:rPr>
            <a:t>Projekt  </a:t>
          </a:r>
          <a:r>
            <a:rPr lang="pl-PL" dirty="0" err="1">
              <a:solidFill>
                <a:schemeClr val="bg1"/>
              </a:solidFill>
            </a:rPr>
            <a:t>inftrastrukutra</a:t>
          </a:r>
          <a:r>
            <a:rPr lang="pl-PL" dirty="0">
              <a:solidFill>
                <a:schemeClr val="bg1"/>
              </a:solidFill>
            </a:rPr>
            <a:t> i zasoby </a:t>
          </a:r>
        </a:p>
      </dgm:t>
    </dgm:pt>
    <dgm:pt modelId="{FDB970AE-7AB8-4692-A46D-169203C43C55}" type="parTrans" cxnId="{94986657-556F-43B7-9242-688B0743AE8C}">
      <dgm:prSet/>
      <dgm:spPr/>
      <dgm:t>
        <a:bodyPr/>
        <a:lstStyle/>
        <a:p>
          <a:endParaRPr lang="pl-PL"/>
        </a:p>
      </dgm:t>
    </dgm:pt>
    <dgm:pt modelId="{4C60C88C-E126-40B8-8352-EC10B3ED97C3}" type="sibTrans" cxnId="{94986657-556F-43B7-9242-688B0743AE8C}">
      <dgm:prSet/>
      <dgm:spPr/>
      <dgm:t>
        <a:bodyPr/>
        <a:lstStyle/>
        <a:p>
          <a:endParaRPr lang="pl-PL"/>
        </a:p>
      </dgm:t>
    </dgm:pt>
    <dgm:pt modelId="{A0F9AA11-DC2E-44DD-A785-66B433D4B1B5}">
      <dgm:prSet phldrT="[Tekst]"/>
      <dgm:spPr>
        <a:solidFill>
          <a:schemeClr val="bg1"/>
        </a:solidFill>
      </dgm:spPr>
      <dgm:t>
        <a:bodyPr/>
        <a:lstStyle/>
        <a:p>
          <a:r>
            <a:rPr lang="pl-PL" dirty="0">
              <a:solidFill>
                <a:schemeClr val="tx1"/>
              </a:solidFill>
            </a:rPr>
            <a:t>Projekt promocja i PR</a:t>
          </a:r>
        </a:p>
      </dgm:t>
    </dgm:pt>
    <dgm:pt modelId="{019286F8-90F1-44BB-AE4C-F3A90C2FFD1A}" type="parTrans" cxnId="{41DC8712-2180-4B10-B086-320CB294C7CC}">
      <dgm:prSet/>
      <dgm:spPr/>
      <dgm:t>
        <a:bodyPr/>
        <a:lstStyle/>
        <a:p>
          <a:endParaRPr lang="pl-PL"/>
        </a:p>
      </dgm:t>
    </dgm:pt>
    <dgm:pt modelId="{D446489A-B328-49CC-9883-357533026F63}" type="sibTrans" cxnId="{41DC8712-2180-4B10-B086-320CB294C7CC}">
      <dgm:prSet custT="1"/>
      <dgm:spPr>
        <a:solidFill>
          <a:schemeClr val="bg1"/>
        </a:solidFill>
        <a:ln>
          <a:solidFill>
            <a:schemeClr val="bg1"/>
          </a:solidFill>
        </a:ln>
      </dgm:spPr>
      <dgm:t>
        <a:bodyPr/>
        <a:lstStyle/>
        <a:p>
          <a:r>
            <a:rPr lang="pl-PL" sz="1600" b="0" dirty="0">
              <a:solidFill>
                <a:schemeClr val="tx1"/>
              </a:solidFill>
            </a:rPr>
            <a:t>5 Projektów ZWRP 2.0</a:t>
          </a:r>
        </a:p>
      </dgm:t>
    </dgm:pt>
    <dgm:pt modelId="{B137FEF4-6592-4018-B21E-637B912876D9}">
      <dgm:prSet phldrT="[Tekst]"/>
      <dgm:spPr/>
      <dgm:t>
        <a:bodyPr/>
        <a:lstStyle/>
        <a:p>
          <a:endParaRPr lang="pl-PL">
            <a:solidFill>
              <a:schemeClr val="bg1"/>
            </a:solidFill>
          </a:endParaRPr>
        </a:p>
      </dgm:t>
    </dgm:pt>
    <dgm:pt modelId="{16DDCE41-CA00-4679-BBE7-BBDCDB306996}" type="parTrans" cxnId="{DFE7EF29-DEBA-472D-831E-2EC3EE83EFD3}">
      <dgm:prSet/>
      <dgm:spPr/>
      <dgm:t>
        <a:bodyPr/>
        <a:lstStyle/>
        <a:p>
          <a:endParaRPr lang="pl-PL"/>
        </a:p>
      </dgm:t>
    </dgm:pt>
    <dgm:pt modelId="{B7F40DC1-3AE4-4810-9325-80A0E3605D20}" type="sibTrans" cxnId="{DFE7EF29-DEBA-472D-831E-2EC3EE83EFD3}">
      <dgm:prSet/>
      <dgm:spPr/>
      <dgm:t>
        <a:bodyPr/>
        <a:lstStyle/>
        <a:p>
          <a:endParaRPr lang="pl-PL"/>
        </a:p>
      </dgm:t>
    </dgm:pt>
    <dgm:pt modelId="{DAB5CD0E-9ED9-4D70-8602-A477EB633446}">
      <dgm:prSet/>
      <dgm:spPr/>
      <dgm:t>
        <a:bodyPr/>
        <a:lstStyle/>
        <a:p>
          <a:r>
            <a:rPr lang="pl-PL" dirty="0">
              <a:solidFill>
                <a:schemeClr val="bg1"/>
              </a:solidFill>
            </a:rPr>
            <a:t>Aktywność Międzynarodowa</a:t>
          </a:r>
        </a:p>
      </dgm:t>
    </dgm:pt>
    <dgm:pt modelId="{D70BFEDE-4216-40E8-BB44-6B373FE2DD72}" type="parTrans" cxnId="{8755DAAB-E5CC-4AB8-9A66-FA9D79EF13DE}">
      <dgm:prSet/>
      <dgm:spPr/>
      <dgm:t>
        <a:bodyPr/>
        <a:lstStyle/>
        <a:p>
          <a:endParaRPr lang="pl-PL"/>
        </a:p>
      </dgm:t>
    </dgm:pt>
    <dgm:pt modelId="{893F9F99-96BF-4CD7-94CC-06897B499E66}" type="sibTrans" cxnId="{8755DAAB-E5CC-4AB8-9A66-FA9D79EF13DE}">
      <dgm:prSet/>
      <dgm:spPr/>
      <dgm:t>
        <a:bodyPr/>
        <a:lstStyle/>
        <a:p>
          <a:endParaRPr lang="pl-PL"/>
        </a:p>
      </dgm:t>
    </dgm:pt>
    <dgm:pt modelId="{E63D0331-7D4F-49C8-9A34-2DDD774EA742}">
      <dgm:prSet phldrT="[Tekst]"/>
      <dgm:spPr/>
      <dgm:t>
        <a:bodyPr/>
        <a:lstStyle/>
        <a:p>
          <a:endParaRPr lang="pl-PL">
            <a:solidFill>
              <a:schemeClr val="bg1"/>
            </a:solidFill>
          </a:endParaRPr>
        </a:p>
      </dgm:t>
    </dgm:pt>
    <dgm:pt modelId="{FCD20E3D-926E-486C-8143-88DF1D6EEDB4}" type="parTrans" cxnId="{245E3B3A-7C92-4BF0-932A-B656DEBA31B5}">
      <dgm:prSet/>
      <dgm:spPr/>
      <dgm:t>
        <a:bodyPr/>
        <a:lstStyle/>
        <a:p>
          <a:endParaRPr lang="pl-PL"/>
        </a:p>
      </dgm:t>
    </dgm:pt>
    <dgm:pt modelId="{1C4BA65F-CAF4-4E0D-B1E1-DEDCCBEB0242}" type="sibTrans" cxnId="{245E3B3A-7C92-4BF0-932A-B656DEBA31B5}">
      <dgm:prSet/>
      <dgm:spPr/>
      <dgm:t>
        <a:bodyPr/>
        <a:lstStyle/>
        <a:p>
          <a:endParaRPr lang="pl-PL"/>
        </a:p>
      </dgm:t>
    </dgm:pt>
    <dgm:pt modelId="{8DD42261-981A-4BFC-B54C-FB07562C2EE7}" type="pres">
      <dgm:prSet presAssocID="{44270AF6-DBAA-4642-80EB-044E2879EAF1}" presName="Name0" presStyleCnt="0">
        <dgm:presLayoutVars>
          <dgm:chMax/>
          <dgm:chPref/>
          <dgm:dir/>
          <dgm:animLvl val="lvl"/>
        </dgm:presLayoutVars>
      </dgm:prSet>
      <dgm:spPr/>
    </dgm:pt>
    <dgm:pt modelId="{7B63D47D-D95A-4506-B20B-7D6A090DF274}" type="pres">
      <dgm:prSet presAssocID="{37841AD2-59B7-4A73-A316-E4EA6B268254}" presName="composite" presStyleCnt="0"/>
      <dgm:spPr/>
    </dgm:pt>
    <dgm:pt modelId="{DF6CF19E-42AE-4D0A-B5E8-73DF167C80FA}" type="pres">
      <dgm:prSet presAssocID="{37841AD2-59B7-4A73-A316-E4EA6B268254}" presName="Parent1" presStyleLbl="node1" presStyleIdx="0" presStyleCnt="6">
        <dgm:presLayoutVars>
          <dgm:chMax val="1"/>
          <dgm:chPref val="1"/>
          <dgm:bulletEnabled val="1"/>
        </dgm:presLayoutVars>
      </dgm:prSet>
      <dgm:spPr/>
    </dgm:pt>
    <dgm:pt modelId="{01ADE856-30F2-4378-B69F-FABA5F582B1E}" type="pres">
      <dgm:prSet presAssocID="{37841AD2-59B7-4A73-A316-E4EA6B268254}" presName="Childtext1" presStyleLbl="revTx" presStyleIdx="0" presStyleCnt="3">
        <dgm:presLayoutVars>
          <dgm:chMax val="0"/>
          <dgm:chPref val="0"/>
          <dgm:bulletEnabled val="1"/>
        </dgm:presLayoutVars>
      </dgm:prSet>
      <dgm:spPr/>
    </dgm:pt>
    <dgm:pt modelId="{69C3EA3B-D948-46AC-8EC7-61EDF7A025F7}" type="pres">
      <dgm:prSet presAssocID="{37841AD2-59B7-4A73-A316-E4EA6B268254}" presName="BalanceSpacing" presStyleCnt="0"/>
      <dgm:spPr/>
    </dgm:pt>
    <dgm:pt modelId="{3A225916-A4FC-47C1-86A8-D25F837DBFB7}" type="pres">
      <dgm:prSet presAssocID="{37841AD2-59B7-4A73-A316-E4EA6B268254}" presName="BalanceSpacing1" presStyleCnt="0"/>
      <dgm:spPr/>
    </dgm:pt>
    <dgm:pt modelId="{7205E083-28C0-4565-A6F1-B7061CAAA71C}" type="pres">
      <dgm:prSet presAssocID="{5E86A76E-1890-407C-A5A7-308A4E486D31}" presName="Accent1Text" presStyleLbl="node1" presStyleIdx="1" presStyleCnt="6"/>
      <dgm:spPr/>
    </dgm:pt>
    <dgm:pt modelId="{591936C6-F58E-48E6-A010-372FEB327480}" type="pres">
      <dgm:prSet presAssocID="{5E86A76E-1890-407C-A5A7-308A4E486D31}" presName="spaceBetweenRectangles" presStyleCnt="0"/>
      <dgm:spPr/>
    </dgm:pt>
    <dgm:pt modelId="{B081389F-F09D-489A-A171-D8B68D9A1C2C}" type="pres">
      <dgm:prSet presAssocID="{1D409A6C-1C97-4207-AB43-C22B03D402E0}" presName="composite" presStyleCnt="0"/>
      <dgm:spPr/>
    </dgm:pt>
    <dgm:pt modelId="{3A6A4F18-C6B5-4AD4-90B8-20F7A0755164}" type="pres">
      <dgm:prSet presAssocID="{1D409A6C-1C97-4207-AB43-C22B03D402E0}" presName="Parent1" presStyleLbl="node1" presStyleIdx="2" presStyleCnt="6">
        <dgm:presLayoutVars>
          <dgm:chMax val="1"/>
          <dgm:chPref val="1"/>
          <dgm:bulletEnabled val="1"/>
        </dgm:presLayoutVars>
      </dgm:prSet>
      <dgm:spPr/>
    </dgm:pt>
    <dgm:pt modelId="{07AE2A1B-6CA7-41FF-BE54-099DE58DD842}" type="pres">
      <dgm:prSet presAssocID="{1D409A6C-1C97-4207-AB43-C22B03D402E0}" presName="Childtext1" presStyleLbl="revTx" presStyleIdx="1" presStyleCnt="3" custAng="0" custScaleX="67556" custLinFactY="-42318" custLinFactNeighborX="53809" custLinFactNeighborY="-100000">
        <dgm:presLayoutVars>
          <dgm:chMax val="0"/>
          <dgm:chPref val="0"/>
          <dgm:bulletEnabled val="1"/>
        </dgm:presLayoutVars>
      </dgm:prSet>
      <dgm:spPr/>
    </dgm:pt>
    <dgm:pt modelId="{35057E27-3463-4842-A6C4-4C443827B481}" type="pres">
      <dgm:prSet presAssocID="{1D409A6C-1C97-4207-AB43-C22B03D402E0}" presName="BalanceSpacing" presStyleCnt="0"/>
      <dgm:spPr/>
    </dgm:pt>
    <dgm:pt modelId="{2C26692F-043B-433D-85A5-D0FBC9C77E07}" type="pres">
      <dgm:prSet presAssocID="{1D409A6C-1C97-4207-AB43-C22B03D402E0}" presName="BalanceSpacing1" presStyleCnt="0"/>
      <dgm:spPr/>
    </dgm:pt>
    <dgm:pt modelId="{79CE302A-3C16-434E-A7EC-0C78ADD86269}" type="pres">
      <dgm:prSet presAssocID="{E168EA94-3C57-43DC-B0D0-CE870CFA7429}" presName="Accent1Text" presStyleLbl="node1" presStyleIdx="3" presStyleCnt="6"/>
      <dgm:spPr/>
    </dgm:pt>
    <dgm:pt modelId="{B999C8E9-13C0-435A-913A-A4870389AA28}" type="pres">
      <dgm:prSet presAssocID="{E168EA94-3C57-43DC-B0D0-CE870CFA7429}" presName="spaceBetweenRectangles" presStyleCnt="0"/>
      <dgm:spPr/>
    </dgm:pt>
    <dgm:pt modelId="{8ADC26D6-F320-4E35-B1F0-FBE57C541D34}" type="pres">
      <dgm:prSet presAssocID="{A0F9AA11-DC2E-44DD-A785-66B433D4B1B5}" presName="composite" presStyleCnt="0"/>
      <dgm:spPr/>
    </dgm:pt>
    <dgm:pt modelId="{FDE9A54A-C4C1-4573-BF05-B0A0679BD520}" type="pres">
      <dgm:prSet presAssocID="{A0F9AA11-DC2E-44DD-A785-66B433D4B1B5}" presName="Parent1" presStyleLbl="node1" presStyleIdx="4" presStyleCnt="6">
        <dgm:presLayoutVars>
          <dgm:chMax val="1"/>
          <dgm:chPref val="1"/>
          <dgm:bulletEnabled val="1"/>
        </dgm:presLayoutVars>
      </dgm:prSet>
      <dgm:spPr/>
    </dgm:pt>
    <dgm:pt modelId="{F5B6DCE6-59C0-43CF-8DC1-18F2189A8316}" type="pres">
      <dgm:prSet presAssocID="{A0F9AA11-DC2E-44DD-A785-66B433D4B1B5}" presName="Childtext1" presStyleLbl="revTx" presStyleIdx="2" presStyleCnt="3" custAng="0" custScaleX="97296" custScaleY="129198" custLinFactY="-43307" custLinFactNeighborX="-29756" custLinFactNeighborY="-100000">
        <dgm:presLayoutVars>
          <dgm:chMax val="0"/>
          <dgm:chPref val="0"/>
          <dgm:bulletEnabled val="1"/>
        </dgm:presLayoutVars>
      </dgm:prSet>
      <dgm:spPr/>
    </dgm:pt>
    <dgm:pt modelId="{A69406B2-5962-4CA5-A575-E69CB2AB9B18}" type="pres">
      <dgm:prSet presAssocID="{A0F9AA11-DC2E-44DD-A785-66B433D4B1B5}" presName="BalanceSpacing" presStyleCnt="0"/>
      <dgm:spPr/>
    </dgm:pt>
    <dgm:pt modelId="{C2DB9A23-6102-44AF-A115-43FCED534C7F}" type="pres">
      <dgm:prSet presAssocID="{A0F9AA11-DC2E-44DD-A785-66B433D4B1B5}" presName="BalanceSpacing1" presStyleCnt="0"/>
      <dgm:spPr/>
    </dgm:pt>
    <dgm:pt modelId="{88B1954A-46A3-42F7-AAE3-8860CFBA70F6}" type="pres">
      <dgm:prSet presAssocID="{D446489A-B328-49CC-9883-357533026F63}" presName="Accent1Text" presStyleLbl="node1" presStyleIdx="5" presStyleCnt="6" custScaleX="108960" custLinFactNeighborX="-71059" custLinFactNeighborY="19545"/>
      <dgm:spPr/>
    </dgm:pt>
  </dgm:ptLst>
  <dgm:cxnLst>
    <dgm:cxn modelId="{41DC8712-2180-4B10-B086-320CB294C7CC}" srcId="{44270AF6-DBAA-4642-80EB-044E2879EAF1}" destId="{A0F9AA11-DC2E-44DD-A785-66B433D4B1B5}" srcOrd="2" destOrd="0" parTransId="{019286F8-90F1-44BB-AE4C-F3A90C2FFD1A}" sibTransId="{D446489A-B328-49CC-9883-357533026F63}"/>
    <dgm:cxn modelId="{05C02516-331C-4FE6-9F4B-8E498FEBF919}" type="presOf" srcId="{5E86A76E-1890-407C-A5A7-308A4E486D31}" destId="{7205E083-28C0-4565-A6F1-B7061CAAA71C}" srcOrd="0" destOrd="0" presId="urn:microsoft.com/office/officeart/2008/layout/AlternatingHexagons"/>
    <dgm:cxn modelId="{DFE7EF29-DEBA-472D-831E-2EC3EE83EFD3}" srcId="{A0F9AA11-DC2E-44DD-A785-66B433D4B1B5}" destId="{B137FEF4-6592-4018-B21E-637B912876D9}" srcOrd="0" destOrd="0" parTransId="{16DDCE41-CA00-4679-BBE7-BBDCDB306996}" sibTransId="{B7F40DC1-3AE4-4810-9325-80A0E3605D20}"/>
    <dgm:cxn modelId="{245E3B3A-7C92-4BF0-932A-B656DEBA31B5}" srcId="{A0F9AA11-DC2E-44DD-A785-66B433D4B1B5}" destId="{E63D0331-7D4F-49C8-9A34-2DDD774EA742}" srcOrd="2" destOrd="0" parTransId="{FCD20E3D-926E-486C-8143-88DF1D6EEDB4}" sibTransId="{1C4BA65F-CAF4-4E0D-B1E1-DEDCCBEB0242}"/>
    <dgm:cxn modelId="{5088D945-020D-4F44-941E-5F0B1287CF25}" type="presOf" srcId="{37841AD2-59B7-4A73-A316-E4EA6B268254}" destId="{DF6CF19E-42AE-4D0A-B5E8-73DF167C80FA}" srcOrd="0" destOrd="0" presId="urn:microsoft.com/office/officeart/2008/layout/AlternatingHexagons"/>
    <dgm:cxn modelId="{B1D2CF4A-7680-4778-B302-CAF1E02B0177}" type="presOf" srcId="{D446489A-B328-49CC-9883-357533026F63}" destId="{88B1954A-46A3-42F7-AAE3-8860CFBA70F6}" srcOrd="0" destOrd="0" presId="urn:microsoft.com/office/officeart/2008/layout/AlternatingHexagons"/>
    <dgm:cxn modelId="{D3278C4B-B56B-4F34-BE96-1D4D8ACDCC52}" type="presOf" srcId="{A0F9AA11-DC2E-44DD-A785-66B433D4B1B5}" destId="{FDE9A54A-C4C1-4573-BF05-B0A0679BD520}" srcOrd="0" destOrd="0" presId="urn:microsoft.com/office/officeart/2008/layout/AlternatingHexagons"/>
    <dgm:cxn modelId="{0D86E66E-64F3-4C84-BCC6-78FF4EED6B98}" type="presOf" srcId="{E168EA94-3C57-43DC-B0D0-CE870CFA7429}" destId="{79CE302A-3C16-434E-A7EC-0C78ADD86269}" srcOrd="0" destOrd="0" presId="urn:microsoft.com/office/officeart/2008/layout/AlternatingHexagons"/>
    <dgm:cxn modelId="{6462396F-DF10-473B-B060-4F8EF80FA36F}" type="presOf" srcId="{E63D0331-7D4F-49C8-9A34-2DDD774EA742}" destId="{F5B6DCE6-59C0-43CF-8DC1-18F2189A8316}" srcOrd="0" destOrd="2" presId="urn:microsoft.com/office/officeart/2008/layout/AlternatingHexagons"/>
    <dgm:cxn modelId="{94986657-556F-43B7-9242-688B0743AE8C}" srcId="{1D409A6C-1C97-4207-AB43-C22B03D402E0}" destId="{669E5476-A27B-4DE6-A3C9-7CFCAC5530F1}" srcOrd="0" destOrd="0" parTransId="{FDB970AE-7AB8-4692-A46D-169203C43C55}" sibTransId="{4C60C88C-E126-40B8-8352-EC10B3ED97C3}"/>
    <dgm:cxn modelId="{4158777E-67A3-4B05-94BF-A9DE6244E764}" srcId="{44270AF6-DBAA-4642-80EB-044E2879EAF1}" destId="{37841AD2-59B7-4A73-A316-E4EA6B268254}" srcOrd="0" destOrd="0" parTransId="{9E3BB17B-EAE7-47D8-BE97-0DA1D4D1B453}" sibTransId="{5E86A76E-1890-407C-A5A7-308A4E486D31}"/>
    <dgm:cxn modelId="{7F3BD296-DDFD-464B-A25F-E1D8E7EFD5A7}" type="presOf" srcId="{B137FEF4-6592-4018-B21E-637B912876D9}" destId="{F5B6DCE6-59C0-43CF-8DC1-18F2189A8316}" srcOrd="0" destOrd="0" presId="urn:microsoft.com/office/officeart/2008/layout/AlternatingHexagons"/>
    <dgm:cxn modelId="{8755DAAB-E5CC-4AB8-9A66-FA9D79EF13DE}" srcId="{A0F9AA11-DC2E-44DD-A785-66B433D4B1B5}" destId="{DAB5CD0E-9ED9-4D70-8602-A477EB633446}" srcOrd="1" destOrd="0" parTransId="{D70BFEDE-4216-40E8-BB44-6B373FE2DD72}" sibTransId="{893F9F99-96BF-4CD7-94CC-06897B499E66}"/>
    <dgm:cxn modelId="{6C445ABC-36E0-4EC5-8539-998E76DBA7EF}" srcId="{44270AF6-DBAA-4642-80EB-044E2879EAF1}" destId="{1D409A6C-1C97-4207-AB43-C22B03D402E0}" srcOrd="1" destOrd="0" parTransId="{E02A604B-E11E-400F-A243-97C35B70376A}" sibTransId="{E168EA94-3C57-43DC-B0D0-CE870CFA7429}"/>
    <dgm:cxn modelId="{0F1EA2D3-1D34-447F-9B6E-D237711B61D5}" type="presOf" srcId="{669E5476-A27B-4DE6-A3C9-7CFCAC5530F1}" destId="{07AE2A1B-6CA7-41FF-BE54-099DE58DD842}" srcOrd="0" destOrd="0" presId="urn:microsoft.com/office/officeart/2008/layout/AlternatingHexagons"/>
    <dgm:cxn modelId="{C96F38E5-2FC7-4CE9-806F-A80548ACACC9}" type="presOf" srcId="{DAB5CD0E-9ED9-4D70-8602-A477EB633446}" destId="{F5B6DCE6-59C0-43CF-8DC1-18F2189A8316}" srcOrd="0" destOrd="1" presId="urn:microsoft.com/office/officeart/2008/layout/AlternatingHexagons"/>
    <dgm:cxn modelId="{395F53EB-96E2-4230-A781-68BCC4FD70BF}" type="presOf" srcId="{1D409A6C-1C97-4207-AB43-C22B03D402E0}" destId="{3A6A4F18-C6B5-4AD4-90B8-20F7A0755164}" srcOrd="0" destOrd="0" presId="urn:microsoft.com/office/officeart/2008/layout/AlternatingHexagons"/>
    <dgm:cxn modelId="{72908EFF-3FBC-4B3D-9B0C-8DEB304EB416}" type="presOf" srcId="{44270AF6-DBAA-4642-80EB-044E2879EAF1}" destId="{8DD42261-981A-4BFC-B54C-FB07562C2EE7}" srcOrd="0" destOrd="0" presId="urn:microsoft.com/office/officeart/2008/layout/AlternatingHexagons"/>
    <dgm:cxn modelId="{D7FC5EBC-9550-44A5-8595-4E708728D93C}" type="presParOf" srcId="{8DD42261-981A-4BFC-B54C-FB07562C2EE7}" destId="{7B63D47D-D95A-4506-B20B-7D6A090DF274}" srcOrd="0" destOrd="0" presId="urn:microsoft.com/office/officeart/2008/layout/AlternatingHexagons"/>
    <dgm:cxn modelId="{6584F00C-AA26-430E-8FBE-6EC2942EF017}" type="presParOf" srcId="{7B63D47D-D95A-4506-B20B-7D6A090DF274}" destId="{DF6CF19E-42AE-4D0A-B5E8-73DF167C80FA}" srcOrd="0" destOrd="0" presId="urn:microsoft.com/office/officeart/2008/layout/AlternatingHexagons"/>
    <dgm:cxn modelId="{BE95BCE4-82E9-4902-808D-0C6000776A29}" type="presParOf" srcId="{7B63D47D-D95A-4506-B20B-7D6A090DF274}" destId="{01ADE856-30F2-4378-B69F-FABA5F582B1E}" srcOrd="1" destOrd="0" presId="urn:microsoft.com/office/officeart/2008/layout/AlternatingHexagons"/>
    <dgm:cxn modelId="{C298A762-5F53-4263-A872-233120B71876}" type="presParOf" srcId="{7B63D47D-D95A-4506-B20B-7D6A090DF274}" destId="{69C3EA3B-D948-46AC-8EC7-61EDF7A025F7}" srcOrd="2" destOrd="0" presId="urn:microsoft.com/office/officeart/2008/layout/AlternatingHexagons"/>
    <dgm:cxn modelId="{7CBE5885-3524-45BD-8030-21DCC48CB574}" type="presParOf" srcId="{7B63D47D-D95A-4506-B20B-7D6A090DF274}" destId="{3A225916-A4FC-47C1-86A8-D25F837DBFB7}" srcOrd="3" destOrd="0" presId="urn:microsoft.com/office/officeart/2008/layout/AlternatingHexagons"/>
    <dgm:cxn modelId="{D5A35C19-4376-4E87-82DE-6D827D642B57}" type="presParOf" srcId="{7B63D47D-D95A-4506-B20B-7D6A090DF274}" destId="{7205E083-28C0-4565-A6F1-B7061CAAA71C}" srcOrd="4" destOrd="0" presId="urn:microsoft.com/office/officeart/2008/layout/AlternatingHexagons"/>
    <dgm:cxn modelId="{20D8001D-7F86-4E09-BE51-042F8523CD3D}" type="presParOf" srcId="{8DD42261-981A-4BFC-B54C-FB07562C2EE7}" destId="{591936C6-F58E-48E6-A010-372FEB327480}" srcOrd="1" destOrd="0" presId="urn:microsoft.com/office/officeart/2008/layout/AlternatingHexagons"/>
    <dgm:cxn modelId="{F3A4799C-30A5-4DD6-8248-391487A5E58B}" type="presParOf" srcId="{8DD42261-981A-4BFC-B54C-FB07562C2EE7}" destId="{B081389F-F09D-489A-A171-D8B68D9A1C2C}" srcOrd="2" destOrd="0" presId="urn:microsoft.com/office/officeart/2008/layout/AlternatingHexagons"/>
    <dgm:cxn modelId="{2E1DBE67-1F0E-4735-BE3E-A6E0AAABA2A2}" type="presParOf" srcId="{B081389F-F09D-489A-A171-D8B68D9A1C2C}" destId="{3A6A4F18-C6B5-4AD4-90B8-20F7A0755164}" srcOrd="0" destOrd="0" presId="urn:microsoft.com/office/officeart/2008/layout/AlternatingHexagons"/>
    <dgm:cxn modelId="{FB5B5175-8105-4953-9317-83B394653687}" type="presParOf" srcId="{B081389F-F09D-489A-A171-D8B68D9A1C2C}" destId="{07AE2A1B-6CA7-41FF-BE54-099DE58DD842}" srcOrd="1" destOrd="0" presId="urn:microsoft.com/office/officeart/2008/layout/AlternatingHexagons"/>
    <dgm:cxn modelId="{D245D485-184F-42C3-88F2-77FDFDDA5B51}" type="presParOf" srcId="{B081389F-F09D-489A-A171-D8B68D9A1C2C}" destId="{35057E27-3463-4842-A6C4-4C443827B481}" srcOrd="2" destOrd="0" presId="urn:microsoft.com/office/officeart/2008/layout/AlternatingHexagons"/>
    <dgm:cxn modelId="{FBE76E96-C187-448B-B4D2-6ADD27F8EB42}" type="presParOf" srcId="{B081389F-F09D-489A-A171-D8B68D9A1C2C}" destId="{2C26692F-043B-433D-85A5-D0FBC9C77E07}" srcOrd="3" destOrd="0" presId="urn:microsoft.com/office/officeart/2008/layout/AlternatingHexagons"/>
    <dgm:cxn modelId="{AD25431E-0EDF-4D57-8FF3-4247B1E2EB87}" type="presParOf" srcId="{B081389F-F09D-489A-A171-D8B68D9A1C2C}" destId="{79CE302A-3C16-434E-A7EC-0C78ADD86269}" srcOrd="4" destOrd="0" presId="urn:microsoft.com/office/officeart/2008/layout/AlternatingHexagons"/>
    <dgm:cxn modelId="{FE127241-9A52-4779-BBE8-5D99BACD0B27}" type="presParOf" srcId="{8DD42261-981A-4BFC-B54C-FB07562C2EE7}" destId="{B999C8E9-13C0-435A-913A-A4870389AA28}" srcOrd="3" destOrd="0" presId="urn:microsoft.com/office/officeart/2008/layout/AlternatingHexagons"/>
    <dgm:cxn modelId="{E8864FC8-5C13-43AD-97C6-AAAD8C09621E}" type="presParOf" srcId="{8DD42261-981A-4BFC-B54C-FB07562C2EE7}" destId="{8ADC26D6-F320-4E35-B1F0-FBE57C541D34}" srcOrd="4" destOrd="0" presId="urn:microsoft.com/office/officeart/2008/layout/AlternatingHexagons"/>
    <dgm:cxn modelId="{67D0BC28-AC98-4A6A-B9D8-35A989944C4E}" type="presParOf" srcId="{8ADC26D6-F320-4E35-B1F0-FBE57C541D34}" destId="{FDE9A54A-C4C1-4573-BF05-B0A0679BD520}" srcOrd="0" destOrd="0" presId="urn:microsoft.com/office/officeart/2008/layout/AlternatingHexagons"/>
    <dgm:cxn modelId="{CA6CA628-8321-4936-9D58-96BF5BC7E5E9}" type="presParOf" srcId="{8ADC26D6-F320-4E35-B1F0-FBE57C541D34}" destId="{F5B6DCE6-59C0-43CF-8DC1-18F2189A8316}" srcOrd="1" destOrd="0" presId="urn:microsoft.com/office/officeart/2008/layout/AlternatingHexagons"/>
    <dgm:cxn modelId="{28EE5E0B-F6D4-480D-97C5-F46AEE07FA17}" type="presParOf" srcId="{8ADC26D6-F320-4E35-B1F0-FBE57C541D34}" destId="{A69406B2-5962-4CA5-A575-E69CB2AB9B18}" srcOrd="2" destOrd="0" presId="urn:microsoft.com/office/officeart/2008/layout/AlternatingHexagons"/>
    <dgm:cxn modelId="{19D4146E-067E-4255-8106-CA50B8973BFB}" type="presParOf" srcId="{8ADC26D6-F320-4E35-B1F0-FBE57C541D34}" destId="{C2DB9A23-6102-44AF-A115-43FCED534C7F}" srcOrd="3" destOrd="0" presId="urn:microsoft.com/office/officeart/2008/layout/AlternatingHexagons"/>
    <dgm:cxn modelId="{36266036-174E-45C8-A466-9C4FFEBFF723}" type="presParOf" srcId="{8ADC26D6-F320-4E35-B1F0-FBE57C541D34}" destId="{88B1954A-46A3-42F7-AAE3-8860CFBA70F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BC808-83AF-4BAF-955B-2D1443CE39E3}"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pl-PL"/>
        </a:p>
      </dgm:t>
    </dgm:pt>
    <dgm:pt modelId="{FE10F1BF-D21C-436A-84C0-7805EA9887C3}">
      <dgm:prSet phldrT="[Tekst]" custT="1"/>
      <dgm:spPr>
        <a:solidFill>
          <a:schemeClr val="bg1"/>
        </a:solidFill>
      </dgm:spPr>
      <dgm:t>
        <a:bodyPr/>
        <a:lstStyle/>
        <a:p>
          <a:pPr>
            <a:lnSpc>
              <a:spcPct val="100000"/>
            </a:lnSpc>
            <a:buFont typeface="+mj-lt"/>
            <a:buAutoNum type="arabicPeriod"/>
          </a:pPr>
          <a:r>
            <a:rPr lang="pl-PL" sz="1400" b="1" dirty="0">
              <a:latin typeface="Arial Narrow" panose="020B0606020202030204" pitchFamily="34" charset="0"/>
            </a:rPr>
            <a:t>Założenia ideowe oraz trendy w zarządzaniu publicznym zgodnie z zasadą </a:t>
          </a:r>
        </a:p>
        <a:p>
          <a:pPr>
            <a:lnSpc>
              <a:spcPct val="100000"/>
            </a:lnSpc>
            <a:buFont typeface="+mj-lt"/>
            <a:buAutoNum type="arabicPeriod"/>
          </a:pPr>
          <a:r>
            <a:rPr lang="pl-PL" sz="1400" b="1" dirty="0" err="1">
              <a:latin typeface="Arial Narrow" panose="020B0606020202030204" pitchFamily="34" charset="0"/>
            </a:rPr>
            <a:t>Sustainable</a:t>
          </a:r>
          <a:r>
            <a:rPr lang="pl-PL" sz="1400" b="1" dirty="0">
              <a:latin typeface="Arial Narrow" panose="020B0606020202030204" pitchFamily="34" charset="0"/>
            </a:rPr>
            <a:t> Development </a:t>
          </a:r>
          <a:endParaRPr lang="pl-PL" sz="1400" dirty="0">
            <a:latin typeface="Arial Narrow" panose="020B0606020202030204" pitchFamily="34" charset="0"/>
          </a:endParaRPr>
        </a:p>
      </dgm:t>
    </dgm:pt>
    <dgm:pt modelId="{EC2E47D9-A855-476F-BDC0-2A6FDD4285CE}" type="parTrans" cxnId="{9400B02F-8927-4ECE-BD5A-CDFE3F307BA2}">
      <dgm:prSet/>
      <dgm:spPr/>
      <dgm:t>
        <a:bodyPr/>
        <a:lstStyle/>
        <a:p>
          <a:endParaRPr lang="pl-PL" sz="1800">
            <a:latin typeface="Arial Narrow" panose="020B0606020202030204" pitchFamily="34" charset="0"/>
          </a:endParaRPr>
        </a:p>
      </dgm:t>
    </dgm:pt>
    <dgm:pt modelId="{88B61CC1-D900-4DC3-9B58-155BB5143D93}" type="sibTrans" cxnId="{9400B02F-8927-4ECE-BD5A-CDFE3F307BA2}">
      <dgm:prSet/>
      <dgm:spPr/>
      <dgm:t>
        <a:bodyPr/>
        <a:lstStyle/>
        <a:p>
          <a:endParaRPr lang="pl-PL" sz="1800">
            <a:latin typeface="Arial Narrow" panose="020B0606020202030204" pitchFamily="34" charset="0"/>
          </a:endParaRPr>
        </a:p>
      </dgm:t>
    </dgm:pt>
    <dgm:pt modelId="{140184D4-B8E6-463D-ADD4-2DF9C2783D85}">
      <dgm:prSet phldrT="[Tekst]" custT="1"/>
      <dgm:spPr/>
      <dgm:t>
        <a:bodyPr/>
        <a:lstStyle/>
        <a:p>
          <a:r>
            <a:rPr lang="pl-PL" sz="1800" b="1" dirty="0">
              <a:effectLst/>
              <a:latin typeface="Arial Narrow" panose="020B0606020202030204" pitchFamily="34" charset="0"/>
              <a:ea typeface="Calibri" panose="020F0502020204030204" pitchFamily="34" charset="0"/>
              <a:cs typeface="Times New Roman" panose="02020603050405020304" pitchFamily="18" charset="0"/>
            </a:rPr>
            <a:t>Multi-</a:t>
          </a:r>
          <a:r>
            <a:rPr lang="pl-PL" sz="1800" b="1" dirty="0" err="1">
              <a:effectLst/>
              <a:latin typeface="Arial Narrow" panose="020B0606020202030204" pitchFamily="34" charset="0"/>
              <a:ea typeface="Calibri" panose="020F0502020204030204" pitchFamily="34" charset="0"/>
              <a:cs typeface="Times New Roman" panose="02020603050405020304" pitchFamily="18" charset="0"/>
            </a:rPr>
            <a:t>level</a:t>
          </a:r>
          <a:r>
            <a:rPr lang="pl-PL" sz="1800" b="1" dirty="0">
              <a:effectLst/>
              <a:latin typeface="Arial Narrow" panose="020B0606020202030204" pitchFamily="34" charset="0"/>
              <a:ea typeface="Calibri" panose="020F0502020204030204" pitchFamily="34" charset="0"/>
              <a:cs typeface="Times New Roman" panose="02020603050405020304" pitchFamily="18" charset="0"/>
            </a:rPr>
            <a:t> </a:t>
          </a:r>
          <a:r>
            <a:rPr lang="pl-PL" sz="1800" b="1" dirty="0" err="1">
              <a:effectLst/>
              <a:latin typeface="Arial Narrow" panose="020B0606020202030204" pitchFamily="34" charset="0"/>
              <a:ea typeface="Calibri" panose="020F0502020204030204" pitchFamily="34" charset="0"/>
              <a:cs typeface="Times New Roman" panose="02020603050405020304" pitchFamily="18" charset="0"/>
            </a:rPr>
            <a:t>governance</a:t>
          </a:r>
          <a:endParaRPr lang="pl-PL" sz="1800" dirty="0">
            <a:latin typeface="Arial Narrow" panose="020B0606020202030204" pitchFamily="34" charset="0"/>
          </a:endParaRPr>
        </a:p>
      </dgm:t>
    </dgm:pt>
    <dgm:pt modelId="{35C52318-3BD0-45FE-AD45-82F160A3D11F}" type="parTrans" cxnId="{C0C0C09B-6721-485E-8677-E61B49EDD4A4}">
      <dgm:prSet/>
      <dgm:spPr/>
      <dgm:t>
        <a:bodyPr/>
        <a:lstStyle/>
        <a:p>
          <a:endParaRPr lang="pl-PL" sz="1800">
            <a:latin typeface="Arial Narrow" panose="020B0606020202030204" pitchFamily="34" charset="0"/>
          </a:endParaRPr>
        </a:p>
      </dgm:t>
    </dgm:pt>
    <dgm:pt modelId="{D2CD313B-8BC6-4E8A-AEDA-1EEB376C00D9}" type="sibTrans" cxnId="{C0C0C09B-6721-485E-8677-E61B49EDD4A4}">
      <dgm:prSet/>
      <dgm:spPr/>
      <dgm:t>
        <a:bodyPr/>
        <a:lstStyle/>
        <a:p>
          <a:endParaRPr lang="pl-PL" sz="1800">
            <a:latin typeface="Arial Narrow" panose="020B0606020202030204" pitchFamily="34" charset="0"/>
          </a:endParaRPr>
        </a:p>
      </dgm:t>
    </dgm:pt>
    <dgm:pt modelId="{6358E0DD-3EF2-4AEC-9E7E-E2DAE338B172}">
      <dgm:prSet phldrT="[Tekst]" custT="1"/>
      <dgm:spPr/>
      <dgm:t>
        <a:bodyPr/>
        <a:lstStyle/>
        <a:p>
          <a:r>
            <a:rPr lang="pl-PL" sz="1800" b="1" dirty="0">
              <a:effectLst/>
              <a:latin typeface="Arial Narrow" panose="020B0606020202030204" pitchFamily="34" charset="0"/>
              <a:ea typeface="Calibri" panose="020F0502020204030204" pitchFamily="34" charset="0"/>
              <a:cs typeface="Times New Roman" panose="02020603050405020304" pitchFamily="18" charset="0"/>
            </a:rPr>
            <a:t>Service Design</a:t>
          </a:r>
          <a:endParaRPr lang="pl-PL" sz="1800" dirty="0">
            <a:latin typeface="Arial Narrow" panose="020B0606020202030204" pitchFamily="34" charset="0"/>
          </a:endParaRPr>
        </a:p>
      </dgm:t>
    </dgm:pt>
    <dgm:pt modelId="{81629D86-6C0E-477A-B46F-36837A19DF4B}" type="parTrans" cxnId="{B54A8E34-F6A4-47FD-B114-0837D6B6AEE6}">
      <dgm:prSet/>
      <dgm:spPr/>
      <dgm:t>
        <a:bodyPr/>
        <a:lstStyle/>
        <a:p>
          <a:endParaRPr lang="pl-PL" sz="1800">
            <a:latin typeface="Arial Narrow" panose="020B0606020202030204" pitchFamily="34" charset="0"/>
          </a:endParaRPr>
        </a:p>
      </dgm:t>
    </dgm:pt>
    <dgm:pt modelId="{57C53BEA-49A0-4850-BB19-3B19D9577FFA}" type="sibTrans" cxnId="{B54A8E34-F6A4-47FD-B114-0837D6B6AEE6}">
      <dgm:prSet/>
      <dgm:spPr/>
      <dgm:t>
        <a:bodyPr/>
        <a:lstStyle/>
        <a:p>
          <a:endParaRPr lang="pl-PL" sz="1800">
            <a:latin typeface="Arial Narrow" panose="020B0606020202030204" pitchFamily="34" charset="0"/>
          </a:endParaRPr>
        </a:p>
      </dgm:t>
    </dgm:pt>
    <dgm:pt modelId="{B3F266BE-67C1-490C-9799-17891C53AE96}">
      <dgm:prSet phldrT="[Tekst]" custT="1"/>
      <dgm:spPr/>
      <dgm:t>
        <a:bodyPr/>
        <a:lstStyle/>
        <a:p>
          <a:pPr>
            <a:buFont typeface="+mj-lt"/>
            <a:buAutoNum type="alphaLcPeriod"/>
          </a:pPr>
          <a:r>
            <a:rPr lang="pl-PL" sz="1800" b="1" dirty="0" err="1">
              <a:latin typeface="Arial Narrow" panose="020B0606020202030204" pitchFamily="34" charset="0"/>
            </a:rPr>
            <a:t>Social</a:t>
          </a:r>
          <a:r>
            <a:rPr lang="pl-PL" sz="1800" b="1" dirty="0">
              <a:latin typeface="Arial Narrow" panose="020B0606020202030204" pitchFamily="34" charset="0"/>
            </a:rPr>
            <a:t> </a:t>
          </a:r>
          <a:r>
            <a:rPr lang="pl-PL" sz="1800" b="1" dirty="0" err="1">
              <a:latin typeface="Arial Narrow" panose="020B0606020202030204" pitchFamily="34" charset="0"/>
            </a:rPr>
            <a:t>responsibility</a:t>
          </a:r>
          <a:r>
            <a:rPr lang="pl-PL" sz="1800" b="1" dirty="0">
              <a:latin typeface="Arial Narrow" panose="020B0606020202030204" pitchFamily="34" charset="0"/>
            </a:rPr>
            <a:t> of public</a:t>
          </a:r>
          <a:endParaRPr lang="pl-PL" sz="1800" dirty="0">
            <a:latin typeface="Arial Narrow" panose="020B0606020202030204" pitchFamily="34" charset="0"/>
          </a:endParaRPr>
        </a:p>
      </dgm:t>
    </dgm:pt>
    <dgm:pt modelId="{36946695-48CC-4960-ABAC-C10A3E6E430B}" type="parTrans" cxnId="{BB6E536F-7079-4716-A398-EEEBB5606AF3}">
      <dgm:prSet/>
      <dgm:spPr/>
      <dgm:t>
        <a:bodyPr/>
        <a:lstStyle/>
        <a:p>
          <a:endParaRPr lang="pl-PL" sz="1800">
            <a:latin typeface="Arial Narrow" panose="020B0606020202030204" pitchFamily="34" charset="0"/>
          </a:endParaRPr>
        </a:p>
      </dgm:t>
    </dgm:pt>
    <dgm:pt modelId="{D5906F2F-B07E-4542-95A5-F9662D796A0B}" type="sibTrans" cxnId="{BB6E536F-7079-4716-A398-EEEBB5606AF3}">
      <dgm:prSet/>
      <dgm:spPr/>
      <dgm:t>
        <a:bodyPr/>
        <a:lstStyle/>
        <a:p>
          <a:endParaRPr lang="pl-PL" sz="1800">
            <a:latin typeface="Arial Narrow" panose="020B0606020202030204" pitchFamily="34" charset="0"/>
          </a:endParaRPr>
        </a:p>
      </dgm:t>
    </dgm:pt>
    <dgm:pt modelId="{B8DA5AD1-6C9F-4EAF-B7D0-FBAFB0BBAF54}">
      <dgm:prSet phldrT="[Tekst]" custT="1"/>
      <dgm:spPr/>
      <dgm:t>
        <a:bodyPr/>
        <a:lstStyle/>
        <a:p>
          <a:r>
            <a:rPr lang="pl-PL" sz="1800" b="1" dirty="0" err="1">
              <a:latin typeface="Arial Narrow" panose="020B0606020202030204" pitchFamily="34" charset="0"/>
              <a:cs typeface="Times New Roman" panose="02020603050405020304" pitchFamily="18" charset="0"/>
            </a:rPr>
            <a:t>Evidence-based</a:t>
          </a:r>
          <a:r>
            <a:rPr lang="pl-PL" sz="1800" b="1" dirty="0">
              <a:latin typeface="Arial Narrow" panose="020B0606020202030204" pitchFamily="34" charset="0"/>
              <a:cs typeface="Times New Roman" panose="02020603050405020304" pitchFamily="18" charset="0"/>
            </a:rPr>
            <a:t> policy and </a:t>
          </a:r>
          <a:r>
            <a:rPr lang="pl-PL" sz="1800" b="1" dirty="0">
              <a:effectLst/>
              <a:latin typeface="Arial Narrow" panose="020B0606020202030204" pitchFamily="34" charset="0"/>
              <a:ea typeface="Calibri" panose="020F0502020204030204" pitchFamily="34" charset="0"/>
              <a:cs typeface="Times New Roman" panose="02020603050405020304" pitchFamily="18" charset="0"/>
            </a:rPr>
            <a:t>open </a:t>
          </a:r>
          <a:r>
            <a:rPr lang="pl-PL" sz="1800" b="1" dirty="0" err="1">
              <a:effectLst/>
              <a:latin typeface="Arial Narrow" panose="020B0606020202030204" pitchFamily="34" charset="0"/>
              <a:ea typeface="Calibri" panose="020F0502020204030204" pitchFamily="34" charset="0"/>
              <a:cs typeface="Times New Roman" panose="02020603050405020304" pitchFamily="18" charset="0"/>
            </a:rPr>
            <a:t>government</a:t>
          </a:r>
          <a:br>
            <a:rPr lang="pl-PL" sz="1800" b="1" dirty="0">
              <a:latin typeface="Arial Narrow" panose="020B0606020202030204" pitchFamily="34" charset="0"/>
              <a:cs typeface="Times New Roman" panose="02020603050405020304" pitchFamily="18" charset="0"/>
            </a:rPr>
          </a:br>
          <a:endParaRPr lang="pl-PL" sz="1800" dirty="0">
            <a:latin typeface="Arial Narrow" panose="020B0606020202030204" pitchFamily="34" charset="0"/>
          </a:endParaRPr>
        </a:p>
      </dgm:t>
    </dgm:pt>
    <dgm:pt modelId="{D7A45245-FE3D-4E79-BA06-E35A13A63EFC}" type="parTrans" cxnId="{38FE0BA6-70A5-458A-BACB-D308D482ADEF}">
      <dgm:prSet/>
      <dgm:spPr/>
      <dgm:t>
        <a:bodyPr/>
        <a:lstStyle/>
        <a:p>
          <a:endParaRPr lang="pl-PL" sz="1800">
            <a:latin typeface="Arial Narrow" panose="020B0606020202030204" pitchFamily="34" charset="0"/>
          </a:endParaRPr>
        </a:p>
      </dgm:t>
    </dgm:pt>
    <dgm:pt modelId="{F8EFFD5A-4681-4C6C-8556-A30A29021D92}" type="sibTrans" cxnId="{38FE0BA6-70A5-458A-BACB-D308D482ADEF}">
      <dgm:prSet/>
      <dgm:spPr/>
      <dgm:t>
        <a:bodyPr/>
        <a:lstStyle/>
        <a:p>
          <a:endParaRPr lang="pl-PL" sz="1800">
            <a:latin typeface="Arial Narrow" panose="020B0606020202030204" pitchFamily="34" charset="0"/>
          </a:endParaRPr>
        </a:p>
      </dgm:t>
    </dgm:pt>
    <dgm:pt modelId="{0339E5E6-D1C7-4018-8995-FB3B74C9C12A}" type="pres">
      <dgm:prSet presAssocID="{D57BC808-83AF-4BAF-955B-2D1443CE39E3}" presName="diagram" presStyleCnt="0">
        <dgm:presLayoutVars>
          <dgm:chMax val="1"/>
          <dgm:dir/>
          <dgm:animLvl val="ctr"/>
          <dgm:resizeHandles val="exact"/>
        </dgm:presLayoutVars>
      </dgm:prSet>
      <dgm:spPr/>
    </dgm:pt>
    <dgm:pt modelId="{09FCE068-87E1-4F33-9688-BFF19BCA400C}" type="pres">
      <dgm:prSet presAssocID="{D57BC808-83AF-4BAF-955B-2D1443CE39E3}" presName="matrix" presStyleCnt="0"/>
      <dgm:spPr/>
    </dgm:pt>
    <dgm:pt modelId="{D6B43E6F-6516-4806-B87C-178EFA4B64BF}" type="pres">
      <dgm:prSet presAssocID="{D57BC808-83AF-4BAF-955B-2D1443CE39E3}" presName="tile1" presStyleLbl="node1" presStyleIdx="0" presStyleCnt="4" custLinFactNeighborY="-3197"/>
      <dgm:spPr/>
    </dgm:pt>
    <dgm:pt modelId="{7505110A-6CCB-4BCF-93DC-1AFF422C3C2B}" type="pres">
      <dgm:prSet presAssocID="{D57BC808-83AF-4BAF-955B-2D1443CE39E3}" presName="tile1text" presStyleLbl="node1" presStyleIdx="0" presStyleCnt="4">
        <dgm:presLayoutVars>
          <dgm:chMax val="0"/>
          <dgm:chPref val="0"/>
          <dgm:bulletEnabled val="1"/>
        </dgm:presLayoutVars>
      </dgm:prSet>
      <dgm:spPr/>
    </dgm:pt>
    <dgm:pt modelId="{54D63BAE-C7D8-4A58-9656-552C0B4EBEDF}" type="pres">
      <dgm:prSet presAssocID="{D57BC808-83AF-4BAF-955B-2D1443CE39E3}" presName="tile2" presStyleLbl="node1" presStyleIdx="1" presStyleCnt="4"/>
      <dgm:spPr/>
    </dgm:pt>
    <dgm:pt modelId="{AABFF4DD-2F73-42DC-8962-B58D9DF0B6D9}" type="pres">
      <dgm:prSet presAssocID="{D57BC808-83AF-4BAF-955B-2D1443CE39E3}" presName="tile2text" presStyleLbl="node1" presStyleIdx="1" presStyleCnt="4">
        <dgm:presLayoutVars>
          <dgm:chMax val="0"/>
          <dgm:chPref val="0"/>
          <dgm:bulletEnabled val="1"/>
        </dgm:presLayoutVars>
      </dgm:prSet>
      <dgm:spPr/>
    </dgm:pt>
    <dgm:pt modelId="{090DE0E3-8C48-490F-9D4F-DECC112CD2C3}" type="pres">
      <dgm:prSet presAssocID="{D57BC808-83AF-4BAF-955B-2D1443CE39E3}" presName="tile3" presStyleLbl="node1" presStyleIdx="2" presStyleCnt="4"/>
      <dgm:spPr/>
    </dgm:pt>
    <dgm:pt modelId="{57B86581-295A-4908-8FC9-0EF96693C947}" type="pres">
      <dgm:prSet presAssocID="{D57BC808-83AF-4BAF-955B-2D1443CE39E3}" presName="tile3text" presStyleLbl="node1" presStyleIdx="2" presStyleCnt="4">
        <dgm:presLayoutVars>
          <dgm:chMax val="0"/>
          <dgm:chPref val="0"/>
          <dgm:bulletEnabled val="1"/>
        </dgm:presLayoutVars>
      </dgm:prSet>
      <dgm:spPr/>
    </dgm:pt>
    <dgm:pt modelId="{387F6C1F-D5EF-401B-ADD7-B8E872A6BBB8}" type="pres">
      <dgm:prSet presAssocID="{D57BC808-83AF-4BAF-955B-2D1443CE39E3}" presName="tile4" presStyleLbl="node1" presStyleIdx="3" presStyleCnt="4" custLinFactNeighborY="0"/>
      <dgm:spPr/>
    </dgm:pt>
    <dgm:pt modelId="{FD5E9693-2C6A-479C-BF0E-194C4707101B}" type="pres">
      <dgm:prSet presAssocID="{D57BC808-83AF-4BAF-955B-2D1443CE39E3}" presName="tile4text" presStyleLbl="node1" presStyleIdx="3" presStyleCnt="4">
        <dgm:presLayoutVars>
          <dgm:chMax val="0"/>
          <dgm:chPref val="0"/>
          <dgm:bulletEnabled val="1"/>
        </dgm:presLayoutVars>
      </dgm:prSet>
      <dgm:spPr/>
    </dgm:pt>
    <dgm:pt modelId="{A526524B-8908-4F05-A73A-E38483ADCBC9}" type="pres">
      <dgm:prSet presAssocID="{D57BC808-83AF-4BAF-955B-2D1443CE39E3}" presName="centerTile" presStyleLbl="fgShp" presStyleIdx="0" presStyleCnt="1" custScaleY="144592" custLinFactNeighborX="0" custLinFactNeighborY="0">
        <dgm:presLayoutVars>
          <dgm:chMax val="0"/>
          <dgm:chPref val="0"/>
        </dgm:presLayoutVars>
      </dgm:prSet>
      <dgm:spPr/>
    </dgm:pt>
  </dgm:ptLst>
  <dgm:cxnLst>
    <dgm:cxn modelId="{67FF4609-FA27-4805-9894-F5C17C0B771D}" type="presOf" srcId="{B8DA5AD1-6C9F-4EAF-B7D0-FBAFB0BBAF54}" destId="{387F6C1F-D5EF-401B-ADD7-B8E872A6BBB8}" srcOrd="0" destOrd="0" presId="urn:microsoft.com/office/officeart/2005/8/layout/matrix1"/>
    <dgm:cxn modelId="{44969918-6CDB-4749-A967-7896607F84E9}" type="presOf" srcId="{D57BC808-83AF-4BAF-955B-2D1443CE39E3}" destId="{0339E5E6-D1C7-4018-8995-FB3B74C9C12A}" srcOrd="0" destOrd="0" presId="urn:microsoft.com/office/officeart/2005/8/layout/matrix1"/>
    <dgm:cxn modelId="{9877FA18-94D5-49FE-BBF4-E2E8010CD9D0}" type="presOf" srcId="{B3F266BE-67C1-490C-9799-17891C53AE96}" destId="{090DE0E3-8C48-490F-9D4F-DECC112CD2C3}" srcOrd="0" destOrd="0" presId="urn:microsoft.com/office/officeart/2005/8/layout/matrix1"/>
    <dgm:cxn modelId="{9400B02F-8927-4ECE-BD5A-CDFE3F307BA2}" srcId="{D57BC808-83AF-4BAF-955B-2D1443CE39E3}" destId="{FE10F1BF-D21C-436A-84C0-7805EA9887C3}" srcOrd="0" destOrd="0" parTransId="{EC2E47D9-A855-476F-BDC0-2A6FDD4285CE}" sibTransId="{88B61CC1-D900-4DC3-9B58-155BB5143D93}"/>
    <dgm:cxn modelId="{B54A8E34-F6A4-47FD-B114-0837D6B6AEE6}" srcId="{FE10F1BF-D21C-436A-84C0-7805EA9887C3}" destId="{6358E0DD-3EF2-4AEC-9E7E-E2DAE338B172}" srcOrd="1" destOrd="0" parTransId="{81629D86-6C0E-477A-B46F-36837A19DF4B}" sibTransId="{57C53BEA-49A0-4850-BB19-3B19D9577FFA}"/>
    <dgm:cxn modelId="{CDBC0B40-0C64-49B0-947B-0BF023619C77}" type="presOf" srcId="{B3F266BE-67C1-490C-9799-17891C53AE96}" destId="{57B86581-295A-4908-8FC9-0EF96693C947}" srcOrd="1" destOrd="0" presId="urn:microsoft.com/office/officeart/2005/8/layout/matrix1"/>
    <dgm:cxn modelId="{45169A6A-4FD3-40BF-829A-66C218072785}" type="presOf" srcId="{6358E0DD-3EF2-4AEC-9E7E-E2DAE338B172}" destId="{AABFF4DD-2F73-42DC-8962-B58D9DF0B6D9}" srcOrd="1" destOrd="0" presId="urn:microsoft.com/office/officeart/2005/8/layout/matrix1"/>
    <dgm:cxn modelId="{BB6E536F-7079-4716-A398-EEEBB5606AF3}" srcId="{FE10F1BF-D21C-436A-84C0-7805EA9887C3}" destId="{B3F266BE-67C1-490C-9799-17891C53AE96}" srcOrd="2" destOrd="0" parTransId="{36946695-48CC-4960-ABAC-C10A3E6E430B}" sibTransId="{D5906F2F-B07E-4542-95A5-F9662D796A0B}"/>
    <dgm:cxn modelId="{9FA1397A-57F5-4036-B285-9F35D93DBA48}" type="presOf" srcId="{B8DA5AD1-6C9F-4EAF-B7D0-FBAFB0BBAF54}" destId="{FD5E9693-2C6A-479C-BF0E-194C4707101B}" srcOrd="1" destOrd="0" presId="urn:microsoft.com/office/officeart/2005/8/layout/matrix1"/>
    <dgm:cxn modelId="{D6ED5092-06EB-4D18-9B52-4CEAF4D76810}" type="presOf" srcId="{140184D4-B8E6-463D-ADD4-2DF9C2783D85}" destId="{7505110A-6CCB-4BCF-93DC-1AFF422C3C2B}" srcOrd="1" destOrd="0" presId="urn:microsoft.com/office/officeart/2005/8/layout/matrix1"/>
    <dgm:cxn modelId="{234C0795-9944-4AB5-9535-FEB990D4C327}" type="presOf" srcId="{140184D4-B8E6-463D-ADD4-2DF9C2783D85}" destId="{D6B43E6F-6516-4806-B87C-178EFA4B64BF}" srcOrd="0" destOrd="0" presId="urn:microsoft.com/office/officeart/2005/8/layout/matrix1"/>
    <dgm:cxn modelId="{C0C0C09B-6721-485E-8677-E61B49EDD4A4}" srcId="{FE10F1BF-D21C-436A-84C0-7805EA9887C3}" destId="{140184D4-B8E6-463D-ADD4-2DF9C2783D85}" srcOrd="0" destOrd="0" parTransId="{35C52318-3BD0-45FE-AD45-82F160A3D11F}" sibTransId="{D2CD313B-8BC6-4E8A-AEDA-1EEB376C00D9}"/>
    <dgm:cxn modelId="{38FE0BA6-70A5-458A-BACB-D308D482ADEF}" srcId="{FE10F1BF-D21C-436A-84C0-7805EA9887C3}" destId="{B8DA5AD1-6C9F-4EAF-B7D0-FBAFB0BBAF54}" srcOrd="3" destOrd="0" parTransId="{D7A45245-FE3D-4E79-BA06-E35A13A63EFC}" sibTransId="{F8EFFD5A-4681-4C6C-8556-A30A29021D92}"/>
    <dgm:cxn modelId="{5FF464AB-1D12-4A31-A318-ECF08E0E0D72}" type="presOf" srcId="{FE10F1BF-D21C-436A-84C0-7805EA9887C3}" destId="{A526524B-8908-4F05-A73A-E38483ADCBC9}" srcOrd="0" destOrd="0" presId="urn:microsoft.com/office/officeart/2005/8/layout/matrix1"/>
    <dgm:cxn modelId="{E791B2C9-78B5-48EF-B1C4-B7FAEAE98E39}" type="presOf" srcId="{6358E0DD-3EF2-4AEC-9E7E-E2DAE338B172}" destId="{54D63BAE-C7D8-4A58-9656-552C0B4EBEDF}" srcOrd="0" destOrd="0" presId="urn:microsoft.com/office/officeart/2005/8/layout/matrix1"/>
    <dgm:cxn modelId="{BDDD74CB-B4C9-4739-A6F9-7CD62B1BD67B}" type="presParOf" srcId="{0339E5E6-D1C7-4018-8995-FB3B74C9C12A}" destId="{09FCE068-87E1-4F33-9688-BFF19BCA400C}" srcOrd="0" destOrd="0" presId="urn:microsoft.com/office/officeart/2005/8/layout/matrix1"/>
    <dgm:cxn modelId="{1BCC6BED-0307-409F-8E4E-C21E4888F7C4}" type="presParOf" srcId="{09FCE068-87E1-4F33-9688-BFF19BCA400C}" destId="{D6B43E6F-6516-4806-B87C-178EFA4B64BF}" srcOrd="0" destOrd="0" presId="urn:microsoft.com/office/officeart/2005/8/layout/matrix1"/>
    <dgm:cxn modelId="{4AB71981-FF78-47BA-97F6-13C58AC23F0B}" type="presParOf" srcId="{09FCE068-87E1-4F33-9688-BFF19BCA400C}" destId="{7505110A-6CCB-4BCF-93DC-1AFF422C3C2B}" srcOrd="1" destOrd="0" presId="urn:microsoft.com/office/officeart/2005/8/layout/matrix1"/>
    <dgm:cxn modelId="{67481966-979C-4B48-83BF-1602E3F48B5E}" type="presParOf" srcId="{09FCE068-87E1-4F33-9688-BFF19BCA400C}" destId="{54D63BAE-C7D8-4A58-9656-552C0B4EBEDF}" srcOrd="2" destOrd="0" presId="urn:microsoft.com/office/officeart/2005/8/layout/matrix1"/>
    <dgm:cxn modelId="{B43132E8-D270-40EF-845A-1C1EE946E851}" type="presParOf" srcId="{09FCE068-87E1-4F33-9688-BFF19BCA400C}" destId="{AABFF4DD-2F73-42DC-8962-B58D9DF0B6D9}" srcOrd="3" destOrd="0" presId="urn:microsoft.com/office/officeart/2005/8/layout/matrix1"/>
    <dgm:cxn modelId="{049A98F8-2BED-4A89-B45E-151A2AC8F05A}" type="presParOf" srcId="{09FCE068-87E1-4F33-9688-BFF19BCA400C}" destId="{090DE0E3-8C48-490F-9D4F-DECC112CD2C3}" srcOrd="4" destOrd="0" presId="urn:microsoft.com/office/officeart/2005/8/layout/matrix1"/>
    <dgm:cxn modelId="{7CAD28DD-E8B3-48B7-8E6B-511885BC2963}" type="presParOf" srcId="{09FCE068-87E1-4F33-9688-BFF19BCA400C}" destId="{57B86581-295A-4908-8FC9-0EF96693C947}" srcOrd="5" destOrd="0" presId="urn:microsoft.com/office/officeart/2005/8/layout/matrix1"/>
    <dgm:cxn modelId="{E2D14277-B356-4949-B5CE-5F4C210A3853}" type="presParOf" srcId="{09FCE068-87E1-4F33-9688-BFF19BCA400C}" destId="{387F6C1F-D5EF-401B-ADD7-B8E872A6BBB8}" srcOrd="6" destOrd="0" presId="urn:microsoft.com/office/officeart/2005/8/layout/matrix1"/>
    <dgm:cxn modelId="{79BE90DA-A932-41E6-8F4C-8FFD28B5B1C4}" type="presParOf" srcId="{09FCE068-87E1-4F33-9688-BFF19BCA400C}" destId="{FD5E9693-2C6A-479C-BF0E-194C4707101B}" srcOrd="7" destOrd="0" presId="urn:microsoft.com/office/officeart/2005/8/layout/matrix1"/>
    <dgm:cxn modelId="{0A7427B4-5E89-491C-AEE4-3F6692FC5575}" type="presParOf" srcId="{0339E5E6-D1C7-4018-8995-FB3B74C9C12A}" destId="{A526524B-8908-4F05-A73A-E38483ADCBC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3ED25-7FBC-4415-A5AE-AAA3F98132DC}">
      <dsp:nvSpPr>
        <dsp:cNvPr id="0" name=""/>
        <dsp:cNvSpPr/>
      </dsp:nvSpPr>
      <dsp:spPr>
        <a:xfrm>
          <a:off x="0" y="94462"/>
          <a:ext cx="6281738" cy="25008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Strategia na rzecz Odpowiedzialnego</a:t>
          </a:r>
        </a:p>
        <a:p>
          <a:pPr marL="0" lvl="0" indent="0" algn="ctr" defTabSz="889000">
            <a:lnSpc>
              <a:spcPct val="90000"/>
            </a:lnSpc>
            <a:spcBef>
              <a:spcPct val="0"/>
            </a:spcBef>
            <a:spcAft>
              <a:spcPct val="35000"/>
            </a:spcAft>
            <a:buNone/>
          </a:pPr>
          <a:r>
            <a:rPr lang="pl-PL" sz="2000" kern="1200" dirty="0"/>
            <a:t>Rozwoju</a:t>
          </a:r>
        </a:p>
      </dsp:txBody>
      <dsp:txXfrm>
        <a:off x="122083" y="216545"/>
        <a:ext cx="6037572" cy="2256709"/>
      </dsp:txXfrm>
    </dsp:sp>
    <dsp:sp modelId="{29C95F6E-9CF3-4A51-A754-FF327498EDC7}">
      <dsp:nvSpPr>
        <dsp:cNvPr id="0" name=""/>
        <dsp:cNvSpPr/>
      </dsp:nvSpPr>
      <dsp:spPr>
        <a:xfrm>
          <a:off x="0" y="2652937"/>
          <a:ext cx="6281738" cy="25008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Zintegrowana strategia rozwoju województwa (ZSRW)</a:t>
          </a:r>
        </a:p>
        <a:p>
          <a:pPr marL="0" lvl="0" indent="0" algn="ctr" defTabSz="889000">
            <a:lnSpc>
              <a:spcPct val="90000"/>
            </a:lnSpc>
            <a:spcBef>
              <a:spcPct val="0"/>
            </a:spcBef>
            <a:spcAft>
              <a:spcPct val="35000"/>
            </a:spcAft>
            <a:buNone/>
          </a:pPr>
          <a:r>
            <a:rPr lang="pl-PL" sz="2000" kern="1200" dirty="0"/>
            <a:t>Główny dokument strategiczny określający podstawowe uwarunkowania oraz cele rozwojowe województwa w wymiarze społecznym, gospodarczym i przestrzennym.</a:t>
          </a:r>
        </a:p>
        <a:p>
          <a:pPr marL="0" lvl="0" indent="0" algn="ctr" defTabSz="889000">
            <a:lnSpc>
              <a:spcPct val="90000"/>
            </a:lnSpc>
            <a:spcBef>
              <a:spcPct val="0"/>
            </a:spcBef>
            <a:spcAft>
              <a:spcPct val="35000"/>
            </a:spcAft>
            <a:buNone/>
          </a:pPr>
          <a:r>
            <a:rPr lang="pl-PL" sz="2000" kern="1200" dirty="0"/>
            <a:t>ZSRW = SRW + PZPW</a:t>
          </a:r>
        </a:p>
      </dsp:txBody>
      <dsp:txXfrm>
        <a:off x="122083" y="2775020"/>
        <a:ext cx="6037572" cy="2256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F19E-42AE-4D0A-B5E8-73DF167C80FA}">
      <dsp:nvSpPr>
        <dsp:cNvPr id="0" name=""/>
        <dsp:cNvSpPr/>
      </dsp:nvSpPr>
      <dsp:spPr>
        <a:xfrm rot="5400000">
          <a:off x="2656826" y="383999"/>
          <a:ext cx="1744927" cy="1518086"/>
        </a:xfrm>
        <a:prstGeom prst="hexagon">
          <a:avLst>
            <a:gd name="adj" fmla="val 25000"/>
            <a:gd name="vf" fmla="val 115470"/>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solidFill>
                <a:schemeClr val="tx1"/>
              </a:solidFill>
            </a:rPr>
            <a:t>Projekt Ekspert </a:t>
          </a:r>
        </a:p>
      </dsp:txBody>
      <dsp:txXfrm rot="-5400000">
        <a:off x="3006814" y="542497"/>
        <a:ext cx="1044950" cy="1201091"/>
      </dsp:txXfrm>
    </dsp:sp>
    <dsp:sp modelId="{01ADE856-30F2-4378-B69F-FABA5F582B1E}">
      <dsp:nvSpPr>
        <dsp:cNvPr id="0" name=""/>
        <dsp:cNvSpPr/>
      </dsp:nvSpPr>
      <dsp:spPr>
        <a:xfrm>
          <a:off x="4334399" y="619565"/>
          <a:ext cx="1947338" cy="1046956"/>
        </a:xfrm>
        <a:prstGeom prst="rect">
          <a:avLst/>
        </a:prstGeom>
        <a:noFill/>
        <a:ln>
          <a:noFill/>
        </a:ln>
        <a:effectLst/>
      </dsp:spPr>
      <dsp:style>
        <a:lnRef idx="0">
          <a:scrgbClr r="0" g="0" b="0"/>
        </a:lnRef>
        <a:fillRef idx="0">
          <a:scrgbClr r="0" g="0" b="0"/>
        </a:fillRef>
        <a:effectRef idx="0">
          <a:scrgbClr r="0" g="0" b="0"/>
        </a:effectRef>
        <a:fontRef idx="minor"/>
      </dsp:style>
    </dsp:sp>
    <dsp:sp modelId="{7205E083-28C0-4565-A6F1-B7061CAAA71C}">
      <dsp:nvSpPr>
        <dsp:cNvPr id="0" name=""/>
        <dsp:cNvSpPr/>
      </dsp:nvSpPr>
      <dsp:spPr>
        <a:xfrm rot="5400000">
          <a:off x="1017292" y="383999"/>
          <a:ext cx="1744927" cy="1518086"/>
        </a:xfrm>
        <a:prstGeom prst="hexagon">
          <a:avLst>
            <a:gd name="adj" fmla="val 25000"/>
            <a:gd name="vf" fmla="val 11547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1367280" y="542497"/>
        <a:ext cx="1044950" cy="1201091"/>
      </dsp:txXfrm>
    </dsp:sp>
    <dsp:sp modelId="{3A6A4F18-C6B5-4AD4-90B8-20F7A0755164}">
      <dsp:nvSpPr>
        <dsp:cNvPr id="0" name=""/>
        <dsp:cNvSpPr/>
      </dsp:nvSpPr>
      <dsp:spPr>
        <a:xfrm rot="5400000">
          <a:off x="1833918" y="1865094"/>
          <a:ext cx="1744927" cy="1518086"/>
        </a:xfrm>
        <a:prstGeom prst="hexagon">
          <a:avLst>
            <a:gd name="adj" fmla="val 25000"/>
            <a:gd name="vf" fmla="val 11547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Projekt Zarządzanie procesowe </a:t>
          </a:r>
        </a:p>
      </dsp:txBody>
      <dsp:txXfrm rot="-5400000">
        <a:off x="2183906" y="2023592"/>
        <a:ext cx="1044950" cy="1201091"/>
      </dsp:txXfrm>
    </dsp:sp>
    <dsp:sp modelId="{07AE2A1B-6CA7-41FF-BE54-099DE58DD842}">
      <dsp:nvSpPr>
        <dsp:cNvPr id="0" name=""/>
        <dsp:cNvSpPr/>
      </dsp:nvSpPr>
      <dsp:spPr>
        <a:xfrm>
          <a:off x="1319749" y="610652"/>
          <a:ext cx="1273107"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dirty="0">
              <a:solidFill>
                <a:schemeClr val="bg1"/>
              </a:solidFill>
            </a:rPr>
            <a:t>Projekt  </a:t>
          </a:r>
          <a:r>
            <a:rPr lang="pl-PL" sz="1300" kern="1200" dirty="0" err="1">
              <a:solidFill>
                <a:schemeClr val="bg1"/>
              </a:solidFill>
            </a:rPr>
            <a:t>inftrastrukutra</a:t>
          </a:r>
          <a:r>
            <a:rPr lang="pl-PL" sz="1300" kern="1200" dirty="0">
              <a:solidFill>
                <a:schemeClr val="bg1"/>
              </a:solidFill>
            </a:rPr>
            <a:t> i zasoby </a:t>
          </a:r>
        </a:p>
      </dsp:txBody>
      <dsp:txXfrm>
        <a:off x="1319749" y="610652"/>
        <a:ext cx="1273107" cy="1046956"/>
      </dsp:txXfrm>
    </dsp:sp>
    <dsp:sp modelId="{79CE302A-3C16-434E-A7EC-0C78ADD86269}">
      <dsp:nvSpPr>
        <dsp:cNvPr id="0" name=""/>
        <dsp:cNvSpPr/>
      </dsp:nvSpPr>
      <dsp:spPr>
        <a:xfrm rot="5400000">
          <a:off x="3473452" y="1865094"/>
          <a:ext cx="1744927" cy="1518086"/>
        </a:xfrm>
        <a:prstGeom prst="hexagon">
          <a:avLst>
            <a:gd name="adj" fmla="val 25000"/>
            <a:gd name="vf" fmla="val 11547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3823440" y="2023592"/>
        <a:ext cx="1044950" cy="1201091"/>
      </dsp:txXfrm>
    </dsp:sp>
    <dsp:sp modelId="{FDE9A54A-C4C1-4573-BF05-B0A0679BD520}">
      <dsp:nvSpPr>
        <dsp:cNvPr id="0" name=""/>
        <dsp:cNvSpPr/>
      </dsp:nvSpPr>
      <dsp:spPr>
        <a:xfrm rot="5400000">
          <a:off x="2656826" y="3346188"/>
          <a:ext cx="1744927" cy="1518086"/>
        </a:xfrm>
        <a:prstGeom prst="hexagon">
          <a:avLst>
            <a:gd name="adj" fmla="val 25000"/>
            <a:gd name="vf" fmla="val 115470"/>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solidFill>
                <a:schemeClr val="tx1"/>
              </a:solidFill>
            </a:rPr>
            <a:t>Projekt promocja i PR</a:t>
          </a:r>
        </a:p>
      </dsp:txBody>
      <dsp:txXfrm rot="-5400000">
        <a:off x="3006814" y="3504686"/>
        <a:ext cx="1044950" cy="1201091"/>
      </dsp:txXfrm>
    </dsp:sp>
    <dsp:sp modelId="{F5B6DCE6-59C0-43CF-8DC1-18F2189A8316}">
      <dsp:nvSpPr>
        <dsp:cNvPr id="0" name=""/>
        <dsp:cNvSpPr/>
      </dsp:nvSpPr>
      <dsp:spPr>
        <a:xfrm>
          <a:off x="3781277" y="1928546"/>
          <a:ext cx="1894682" cy="135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pl-PL" sz="1300" kern="1200">
            <a:solidFill>
              <a:schemeClr val="bg1"/>
            </a:solidFill>
          </a:endParaRPr>
        </a:p>
        <a:p>
          <a:pPr marL="0" lvl="0" indent="0" algn="l" defTabSz="577850">
            <a:lnSpc>
              <a:spcPct val="90000"/>
            </a:lnSpc>
            <a:spcBef>
              <a:spcPct val="0"/>
            </a:spcBef>
            <a:spcAft>
              <a:spcPct val="35000"/>
            </a:spcAft>
            <a:buNone/>
          </a:pPr>
          <a:r>
            <a:rPr lang="pl-PL" sz="1300" kern="1200" dirty="0">
              <a:solidFill>
                <a:schemeClr val="bg1"/>
              </a:solidFill>
            </a:rPr>
            <a:t>Aktywność Międzynarodowa</a:t>
          </a:r>
        </a:p>
        <a:p>
          <a:pPr marL="0" lvl="0" indent="0" algn="l" defTabSz="577850">
            <a:lnSpc>
              <a:spcPct val="90000"/>
            </a:lnSpc>
            <a:spcBef>
              <a:spcPct val="0"/>
            </a:spcBef>
            <a:spcAft>
              <a:spcPct val="35000"/>
            </a:spcAft>
            <a:buNone/>
          </a:pPr>
          <a:endParaRPr lang="pl-PL" sz="1300" kern="1200">
            <a:solidFill>
              <a:schemeClr val="bg1"/>
            </a:solidFill>
          </a:endParaRPr>
        </a:p>
      </dsp:txBody>
      <dsp:txXfrm>
        <a:off x="3781277" y="1928546"/>
        <a:ext cx="1894682" cy="1352646"/>
      </dsp:txXfrm>
    </dsp:sp>
    <dsp:sp modelId="{88B1954A-46A3-42F7-AAE3-8860CFBA70F6}">
      <dsp:nvSpPr>
        <dsp:cNvPr id="0" name=""/>
        <dsp:cNvSpPr/>
      </dsp:nvSpPr>
      <dsp:spPr>
        <a:xfrm rot="5400000">
          <a:off x="-45409" y="3548757"/>
          <a:ext cx="1744927" cy="1654107"/>
        </a:xfrm>
        <a:prstGeom prst="hexagon">
          <a:avLst>
            <a:gd name="adj" fmla="val 25000"/>
            <a:gd name="vf" fmla="val 115470"/>
          </a:avLst>
        </a:prstGeom>
        <a:solidFill>
          <a:schemeClr val="bg1"/>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b="0" kern="1200" dirty="0">
              <a:solidFill>
                <a:schemeClr val="tx1"/>
              </a:solidFill>
            </a:rPr>
            <a:t>5 Projektów ZWRP 2.0</a:t>
          </a:r>
        </a:p>
      </dsp:txBody>
      <dsp:txXfrm rot="-5400000">
        <a:off x="268511" y="3786600"/>
        <a:ext cx="1117087" cy="117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43E6F-6516-4806-B87C-178EFA4B64BF}">
      <dsp:nvSpPr>
        <dsp:cNvPr id="0" name=""/>
        <dsp:cNvSpPr/>
      </dsp:nvSpPr>
      <dsp:spPr>
        <a:xfrm rot="16200000">
          <a:off x="677333" y="-677333"/>
          <a:ext cx="2709333" cy="4064000"/>
        </a:xfrm>
        <a:prstGeom prst="round1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latin typeface="Arial Narrow" panose="020B0606020202030204" pitchFamily="34" charset="0"/>
              <a:ea typeface="Calibri" panose="020F0502020204030204" pitchFamily="34" charset="0"/>
              <a:cs typeface="Times New Roman" panose="02020603050405020304" pitchFamily="18" charset="0"/>
            </a:rPr>
            <a:t>Multi-</a:t>
          </a:r>
          <a:r>
            <a:rPr lang="pl-PL" sz="1800" b="1" kern="1200" dirty="0" err="1">
              <a:effectLst/>
              <a:latin typeface="Arial Narrow" panose="020B0606020202030204" pitchFamily="34" charset="0"/>
              <a:ea typeface="Calibri" panose="020F0502020204030204" pitchFamily="34" charset="0"/>
              <a:cs typeface="Times New Roman" panose="02020603050405020304" pitchFamily="18" charset="0"/>
            </a:rPr>
            <a:t>level</a:t>
          </a:r>
          <a:r>
            <a:rPr lang="pl-PL" sz="1800" b="1" kern="1200" dirty="0">
              <a:effectLst/>
              <a:latin typeface="Arial Narrow" panose="020B0606020202030204" pitchFamily="34" charset="0"/>
              <a:ea typeface="Calibri" panose="020F0502020204030204" pitchFamily="34" charset="0"/>
              <a:cs typeface="Times New Roman" panose="02020603050405020304" pitchFamily="18" charset="0"/>
            </a:rPr>
            <a:t> </a:t>
          </a:r>
          <a:r>
            <a:rPr lang="pl-PL" sz="1800" b="1" kern="1200" dirty="0" err="1">
              <a:effectLst/>
              <a:latin typeface="Arial Narrow" panose="020B0606020202030204" pitchFamily="34" charset="0"/>
              <a:ea typeface="Calibri" panose="020F0502020204030204" pitchFamily="34" charset="0"/>
              <a:cs typeface="Times New Roman" panose="02020603050405020304" pitchFamily="18" charset="0"/>
            </a:rPr>
            <a:t>governance</a:t>
          </a:r>
          <a:endParaRPr lang="pl-PL" sz="1800" kern="1200" dirty="0">
            <a:latin typeface="Arial Narrow" panose="020B0606020202030204" pitchFamily="34" charset="0"/>
          </a:endParaRPr>
        </a:p>
      </dsp:txBody>
      <dsp:txXfrm rot="5400000">
        <a:off x="-1" y="1"/>
        <a:ext cx="4064000" cy="2032000"/>
      </dsp:txXfrm>
    </dsp:sp>
    <dsp:sp modelId="{54D63BAE-C7D8-4A58-9656-552C0B4EBEDF}">
      <dsp:nvSpPr>
        <dsp:cNvPr id="0" name=""/>
        <dsp:cNvSpPr/>
      </dsp:nvSpPr>
      <dsp:spPr>
        <a:xfrm>
          <a:off x="4064000" y="0"/>
          <a:ext cx="4064000" cy="2709333"/>
        </a:xfrm>
        <a:prstGeom prst="round1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latin typeface="Arial Narrow" panose="020B0606020202030204" pitchFamily="34" charset="0"/>
              <a:ea typeface="Calibri" panose="020F0502020204030204" pitchFamily="34" charset="0"/>
              <a:cs typeface="Times New Roman" panose="02020603050405020304" pitchFamily="18" charset="0"/>
            </a:rPr>
            <a:t>Service Design</a:t>
          </a:r>
          <a:endParaRPr lang="pl-PL" sz="1800" kern="1200" dirty="0">
            <a:latin typeface="Arial Narrow" panose="020B0606020202030204" pitchFamily="34" charset="0"/>
          </a:endParaRPr>
        </a:p>
      </dsp:txBody>
      <dsp:txXfrm>
        <a:off x="4064000" y="0"/>
        <a:ext cx="4064000" cy="2032000"/>
      </dsp:txXfrm>
    </dsp:sp>
    <dsp:sp modelId="{090DE0E3-8C48-490F-9D4F-DECC112CD2C3}">
      <dsp:nvSpPr>
        <dsp:cNvPr id="0" name=""/>
        <dsp:cNvSpPr/>
      </dsp:nvSpPr>
      <dsp:spPr>
        <a:xfrm rot="10800000">
          <a:off x="0" y="2709333"/>
          <a:ext cx="4064000" cy="2709333"/>
        </a:xfrm>
        <a:prstGeom prst="round1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mj-lt"/>
            <a:buNone/>
          </a:pPr>
          <a:r>
            <a:rPr lang="pl-PL" sz="1800" b="1" kern="1200" dirty="0" err="1">
              <a:latin typeface="Arial Narrow" panose="020B0606020202030204" pitchFamily="34" charset="0"/>
            </a:rPr>
            <a:t>Social</a:t>
          </a:r>
          <a:r>
            <a:rPr lang="pl-PL" sz="1800" b="1" kern="1200" dirty="0">
              <a:latin typeface="Arial Narrow" panose="020B0606020202030204" pitchFamily="34" charset="0"/>
            </a:rPr>
            <a:t> </a:t>
          </a:r>
          <a:r>
            <a:rPr lang="pl-PL" sz="1800" b="1" kern="1200" dirty="0" err="1">
              <a:latin typeface="Arial Narrow" panose="020B0606020202030204" pitchFamily="34" charset="0"/>
            </a:rPr>
            <a:t>responsibility</a:t>
          </a:r>
          <a:r>
            <a:rPr lang="pl-PL" sz="1800" b="1" kern="1200" dirty="0">
              <a:latin typeface="Arial Narrow" panose="020B0606020202030204" pitchFamily="34" charset="0"/>
            </a:rPr>
            <a:t> of public</a:t>
          </a:r>
          <a:endParaRPr lang="pl-PL" sz="1800" kern="1200" dirty="0">
            <a:latin typeface="Arial Narrow" panose="020B0606020202030204" pitchFamily="34" charset="0"/>
          </a:endParaRPr>
        </a:p>
      </dsp:txBody>
      <dsp:txXfrm rot="10800000">
        <a:off x="0" y="3386666"/>
        <a:ext cx="4064000" cy="2032000"/>
      </dsp:txXfrm>
    </dsp:sp>
    <dsp:sp modelId="{387F6C1F-D5EF-401B-ADD7-B8E872A6BBB8}">
      <dsp:nvSpPr>
        <dsp:cNvPr id="0" name=""/>
        <dsp:cNvSpPr/>
      </dsp:nvSpPr>
      <dsp:spPr>
        <a:xfrm rot="5400000">
          <a:off x="4741333" y="2032000"/>
          <a:ext cx="2709333" cy="4064000"/>
        </a:xfrm>
        <a:prstGeom prst="round1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b="1" kern="1200" dirty="0" err="1">
              <a:latin typeface="Arial Narrow" panose="020B0606020202030204" pitchFamily="34" charset="0"/>
              <a:cs typeface="Times New Roman" panose="02020603050405020304" pitchFamily="18" charset="0"/>
            </a:rPr>
            <a:t>Evidence-based</a:t>
          </a:r>
          <a:r>
            <a:rPr lang="pl-PL" sz="1800" b="1" kern="1200" dirty="0">
              <a:latin typeface="Arial Narrow" panose="020B0606020202030204" pitchFamily="34" charset="0"/>
              <a:cs typeface="Times New Roman" panose="02020603050405020304" pitchFamily="18" charset="0"/>
            </a:rPr>
            <a:t> policy and </a:t>
          </a:r>
          <a:r>
            <a:rPr lang="pl-PL" sz="1800" b="1" kern="1200" dirty="0">
              <a:effectLst/>
              <a:latin typeface="Arial Narrow" panose="020B0606020202030204" pitchFamily="34" charset="0"/>
              <a:ea typeface="Calibri" panose="020F0502020204030204" pitchFamily="34" charset="0"/>
              <a:cs typeface="Times New Roman" panose="02020603050405020304" pitchFamily="18" charset="0"/>
            </a:rPr>
            <a:t>open </a:t>
          </a:r>
          <a:r>
            <a:rPr lang="pl-PL" sz="1800" b="1" kern="1200" dirty="0" err="1">
              <a:effectLst/>
              <a:latin typeface="Arial Narrow" panose="020B0606020202030204" pitchFamily="34" charset="0"/>
              <a:ea typeface="Calibri" panose="020F0502020204030204" pitchFamily="34" charset="0"/>
              <a:cs typeface="Times New Roman" panose="02020603050405020304" pitchFamily="18" charset="0"/>
            </a:rPr>
            <a:t>government</a:t>
          </a:r>
          <a:br>
            <a:rPr lang="pl-PL" sz="1800" b="1" kern="1200" dirty="0">
              <a:latin typeface="Arial Narrow" panose="020B0606020202030204" pitchFamily="34" charset="0"/>
              <a:cs typeface="Times New Roman" panose="02020603050405020304" pitchFamily="18" charset="0"/>
            </a:rPr>
          </a:br>
          <a:endParaRPr lang="pl-PL" sz="1800" kern="1200" dirty="0">
            <a:latin typeface="Arial Narrow" panose="020B0606020202030204" pitchFamily="34" charset="0"/>
          </a:endParaRPr>
        </a:p>
      </dsp:txBody>
      <dsp:txXfrm rot="-5400000">
        <a:off x="4063999" y="3386666"/>
        <a:ext cx="4064000" cy="2032000"/>
      </dsp:txXfrm>
    </dsp:sp>
    <dsp:sp modelId="{A526524B-8908-4F05-A73A-E38483ADCBC9}">
      <dsp:nvSpPr>
        <dsp:cNvPr id="0" name=""/>
        <dsp:cNvSpPr/>
      </dsp:nvSpPr>
      <dsp:spPr>
        <a:xfrm>
          <a:off x="2844799" y="1729963"/>
          <a:ext cx="2438400" cy="1958739"/>
        </a:xfrm>
        <a:prstGeom prst="round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Font typeface="+mj-lt"/>
            <a:buNone/>
          </a:pPr>
          <a:r>
            <a:rPr lang="pl-PL" sz="1400" b="1" kern="1200" dirty="0">
              <a:latin typeface="Arial Narrow" panose="020B0606020202030204" pitchFamily="34" charset="0"/>
            </a:rPr>
            <a:t>Założenia ideowe oraz trendy w zarządzaniu publicznym zgodnie z zasadą </a:t>
          </a:r>
        </a:p>
        <a:p>
          <a:pPr marL="0" lvl="0" indent="0" algn="ctr" defTabSz="622300">
            <a:lnSpc>
              <a:spcPct val="100000"/>
            </a:lnSpc>
            <a:spcBef>
              <a:spcPct val="0"/>
            </a:spcBef>
            <a:spcAft>
              <a:spcPct val="35000"/>
            </a:spcAft>
            <a:buFont typeface="+mj-lt"/>
            <a:buNone/>
          </a:pPr>
          <a:r>
            <a:rPr lang="pl-PL" sz="1400" b="1" kern="1200" dirty="0" err="1">
              <a:latin typeface="Arial Narrow" panose="020B0606020202030204" pitchFamily="34" charset="0"/>
            </a:rPr>
            <a:t>Sustainable</a:t>
          </a:r>
          <a:r>
            <a:rPr lang="pl-PL" sz="1400" b="1" kern="1200" dirty="0">
              <a:latin typeface="Arial Narrow" panose="020B0606020202030204" pitchFamily="34" charset="0"/>
            </a:rPr>
            <a:t> Development </a:t>
          </a:r>
          <a:endParaRPr lang="pl-PL" sz="1400" kern="1200" dirty="0">
            <a:latin typeface="Arial Narrow" panose="020B0606020202030204" pitchFamily="34" charset="0"/>
          </a:endParaRPr>
        </a:p>
      </dsp:txBody>
      <dsp:txXfrm>
        <a:off x="2940417" y="1825581"/>
        <a:ext cx="2247164" cy="17675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l-PL"/>
              <a:t>Kliknij, aby edytować styl</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4/22/2022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4/22/2022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4/22/2022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4/22/2022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125305" y="1488985"/>
            <a:ext cx="6264350" cy="169685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118447" y="4351687"/>
            <a:ext cx="6265588" cy="17040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4/22/2022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4/22/2022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4/22/2022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4/22/2022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65EC896-DD8E-4822-853F-48CC7023D129}"/>
              </a:ext>
            </a:extLst>
          </p:cNvPr>
          <p:cNvPicPr>
            <a:picLocks noChangeAspect="1"/>
          </p:cNvPicPr>
          <p:nvPr/>
        </p:nvPicPr>
        <p:blipFill>
          <a:blip r:embed="rId2"/>
          <a:stretch>
            <a:fillRect/>
          </a:stretch>
        </p:blipFill>
        <p:spPr>
          <a:xfrm>
            <a:off x="2772075" y="766021"/>
            <a:ext cx="6448927" cy="4075486"/>
          </a:xfrm>
          <a:prstGeom prst="rect">
            <a:avLst/>
          </a:prstGeom>
        </p:spPr>
      </p:pic>
      <p:sp>
        <p:nvSpPr>
          <p:cNvPr id="5" name="pole tekstowe 4">
            <a:extLst>
              <a:ext uri="{FF2B5EF4-FFF2-40B4-BE49-F238E27FC236}">
                <a16:creationId xmlns:a16="http://schemas.microsoft.com/office/drawing/2014/main" id="{BAF60D8F-721E-422A-9099-72E11FCEE0B6}"/>
              </a:ext>
            </a:extLst>
          </p:cNvPr>
          <p:cNvSpPr txBox="1"/>
          <p:nvPr/>
        </p:nvSpPr>
        <p:spPr>
          <a:xfrm>
            <a:off x="1674796" y="5014761"/>
            <a:ext cx="9740766" cy="1569660"/>
          </a:xfrm>
          <a:prstGeom prst="rect">
            <a:avLst/>
          </a:prstGeom>
          <a:noFill/>
        </p:spPr>
        <p:txBody>
          <a:bodyPr wrap="square" rtlCol="0">
            <a:spAutoFit/>
          </a:bodyPr>
          <a:lstStyle/>
          <a:p>
            <a:pPr algn="ctr"/>
            <a:r>
              <a:rPr lang="pl-PL" sz="3200" dirty="0">
                <a:latin typeface="Arial Black" panose="020B0A04020102020204" pitchFamily="34" charset="0"/>
              </a:rPr>
              <a:t>2002-2022</a:t>
            </a:r>
          </a:p>
          <a:p>
            <a:pPr algn="ctr"/>
            <a:r>
              <a:rPr lang="pl-PL" sz="3200" dirty="0">
                <a:latin typeface="Arial Black" panose="020B0A04020102020204" pitchFamily="34" charset="0"/>
              </a:rPr>
              <a:t>„20 lat dla Polski”</a:t>
            </a:r>
          </a:p>
          <a:p>
            <a:pPr algn="ctr"/>
            <a:r>
              <a:rPr lang="pl-PL" sz="3200" dirty="0">
                <a:latin typeface="Arial Black" panose="020B0A04020102020204" pitchFamily="34" charset="0"/>
              </a:rPr>
              <a:t> Związku Województw RP </a:t>
            </a:r>
          </a:p>
        </p:txBody>
      </p:sp>
    </p:spTree>
    <p:extLst>
      <p:ext uri="{BB962C8B-B14F-4D97-AF65-F5344CB8AC3E}">
        <p14:creationId xmlns:p14="http://schemas.microsoft.com/office/powerpoint/2010/main" val="102564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47FA6F33-C19F-4C5F-A5AA-05B53AE88C69}"/>
              </a:ext>
            </a:extLst>
          </p:cNvPr>
          <p:cNvPicPr>
            <a:picLocks noChangeAspect="1"/>
          </p:cNvPicPr>
          <p:nvPr/>
        </p:nvPicPr>
        <p:blipFill>
          <a:blip r:embed="rId2"/>
          <a:stretch>
            <a:fillRect/>
          </a:stretch>
        </p:blipFill>
        <p:spPr>
          <a:xfrm>
            <a:off x="7153655" y="1067993"/>
            <a:ext cx="3867271" cy="4479985"/>
          </a:xfrm>
          <a:prstGeom prst="rect">
            <a:avLst/>
          </a:prstGeom>
        </p:spPr>
      </p:pic>
      <p:sp>
        <p:nvSpPr>
          <p:cNvPr id="3" name="Tytuł 2">
            <a:extLst>
              <a:ext uri="{FF2B5EF4-FFF2-40B4-BE49-F238E27FC236}">
                <a16:creationId xmlns:a16="http://schemas.microsoft.com/office/drawing/2014/main" id="{CED61FE2-962F-40C8-A348-90008AE377C3}"/>
              </a:ext>
            </a:extLst>
          </p:cNvPr>
          <p:cNvSpPr>
            <a:spLocks noGrp="1"/>
          </p:cNvSpPr>
          <p:nvPr>
            <p:ph type="title"/>
          </p:nvPr>
        </p:nvSpPr>
        <p:spPr/>
        <p:txBody>
          <a:bodyPr/>
          <a:lstStyle/>
          <a:p>
            <a:r>
              <a:rPr lang="pl-PL" dirty="0"/>
              <a:t>Klaster Energii</a:t>
            </a:r>
          </a:p>
        </p:txBody>
      </p:sp>
      <p:sp>
        <p:nvSpPr>
          <p:cNvPr id="4" name="Symbol zastępczy zawartości 3">
            <a:extLst>
              <a:ext uri="{FF2B5EF4-FFF2-40B4-BE49-F238E27FC236}">
                <a16:creationId xmlns:a16="http://schemas.microsoft.com/office/drawing/2014/main" id="{91EC8A56-1D6E-4974-BE4A-E35D72480B57}"/>
              </a:ext>
            </a:extLst>
          </p:cNvPr>
          <p:cNvSpPr>
            <a:spLocks noGrp="1"/>
          </p:cNvSpPr>
          <p:nvPr>
            <p:ph idx="1"/>
          </p:nvPr>
        </p:nvSpPr>
        <p:spPr/>
        <p:txBody>
          <a:bodyPr>
            <a:normAutofit/>
          </a:bodyPr>
          <a:lstStyle/>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42692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BBBC3EA-732D-4DB8-8C7D-D66A423E1861}"/>
              </a:ext>
            </a:extLst>
          </p:cNvPr>
          <p:cNvPicPr>
            <a:picLocks noChangeAspect="1"/>
          </p:cNvPicPr>
          <p:nvPr/>
        </p:nvPicPr>
        <p:blipFill>
          <a:blip r:embed="rId2"/>
          <a:stretch>
            <a:fillRect/>
          </a:stretch>
        </p:blipFill>
        <p:spPr>
          <a:xfrm>
            <a:off x="3967984" y="0"/>
            <a:ext cx="4256031" cy="6858000"/>
          </a:xfrm>
          <a:prstGeom prst="rect">
            <a:avLst/>
          </a:prstGeom>
        </p:spPr>
      </p:pic>
      <p:sp>
        <p:nvSpPr>
          <p:cNvPr id="6" name="pole tekstowe 5">
            <a:extLst>
              <a:ext uri="{FF2B5EF4-FFF2-40B4-BE49-F238E27FC236}">
                <a16:creationId xmlns:a16="http://schemas.microsoft.com/office/drawing/2014/main" id="{A6C3B0E8-079E-498B-ACF5-B8E66071C285}"/>
              </a:ext>
            </a:extLst>
          </p:cNvPr>
          <p:cNvSpPr txBox="1"/>
          <p:nvPr/>
        </p:nvSpPr>
        <p:spPr>
          <a:xfrm rot="16200000">
            <a:off x="872311" y="2814248"/>
            <a:ext cx="3280951" cy="830997"/>
          </a:xfrm>
          <a:prstGeom prst="rect">
            <a:avLst/>
          </a:prstGeom>
          <a:noFill/>
        </p:spPr>
        <p:txBody>
          <a:bodyPr wrap="square" rtlCol="0">
            <a:spAutoFit/>
          </a:bodyPr>
          <a:lstStyle/>
          <a:p>
            <a:r>
              <a:rPr lang="pl-PL" sz="2400" dirty="0">
                <a:latin typeface="Arial Narrow" panose="020B0606020202030204" pitchFamily="34" charset="0"/>
              </a:rPr>
              <a:t>Jubileusz 20 </a:t>
            </a:r>
            <a:r>
              <a:rPr lang="pl-PL" sz="2400" dirty="0" err="1">
                <a:latin typeface="Arial Narrow" panose="020B0606020202030204" pitchFamily="34" charset="0"/>
              </a:rPr>
              <a:t>lecia</a:t>
            </a:r>
            <a:r>
              <a:rPr lang="pl-PL" sz="2400" dirty="0">
                <a:latin typeface="Arial Narrow" panose="020B0606020202030204" pitchFamily="34" charset="0"/>
              </a:rPr>
              <a:t> ZWRP </a:t>
            </a:r>
            <a:r>
              <a:rPr lang="pl-PL" sz="2400" b="1" dirty="0">
                <a:latin typeface="Arial Narrow" panose="020B0606020202030204" pitchFamily="34" charset="0"/>
              </a:rPr>
              <a:t>Czas START</a:t>
            </a:r>
          </a:p>
        </p:txBody>
      </p:sp>
    </p:spTree>
    <p:extLst>
      <p:ext uri="{BB962C8B-B14F-4D97-AF65-F5344CB8AC3E}">
        <p14:creationId xmlns:p14="http://schemas.microsoft.com/office/powerpoint/2010/main" val="86478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81FD90-B498-4F3F-AF87-2F41D3577C64}"/>
              </a:ext>
            </a:extLst>
          </p:cNvPr>
          <p:cNvSpPr>
            <a:spLocks noGrp="1"/>
          </p:cNvSpPr>
          <p:nvPr>
            <p:ph type="title"/>
          </p:nvPr>
        </p:nvSpPr>
        <p:spPr>
          <a:solidFill>
            <a:schemeClr val="bg1"/>
          </a:solidFill>
        </p:spPr>
        <p:txBody>
          <a:bodyPr/>
          <a:lstStyle/>
          <a:p>
            <a:r>
              <a:rPr lang="pl-PL" dirty="0">
                <a:solidFill>
                  <a:schemeClr val="tx1"/>
                </a:solidFill>
                <a:latin typeface="Arial Narrow" panose="020B0606020202030204" pitchFamily="34" charset="0"/>
              </a:rPr>
              <a:t>Dziękuję</a:t>
            </a:r>
            <a:r>
              <a:rPr lang="pl-PL" dirty="0">
                <a:solidFill>
                  <a:schemeClr val="tx1"/>
                </a:solidFill>
              </a:rPr>
              <a:t> </a:t>
            </a:r>
          </a:p>
        </p:txBody>
      </p:sp>
      <p:sp>
        <p:nvSpPr>
          <p:cNvPr id="3" name="Symbol zastępczy zawartości 2">
            <a:extLst>
              <a:ext uri="{FF2B5EF4-FFF2-40B4-BE49-F238E27FC236}">
                <a16:creationId xmlns:a16="http://schemas.microsoft.com/office/drawing/2014/main" id="{D021CDBA-C4CD-486B-8FF3-457DD0818B03}"/>
              </a:ext>
            </a:extLst>
          </p:cNvPr>
          <p:cNvSpPr>
            <a:spLocks noGrp="1"/>
          </p:cNvSpPr>
          <p:nvPr>
            <p:ph idx="1"/>
          </p:nvPr>
        </p:nvSpPr>
        <p:spPr/>
        <p:txBody>
          <a:bodyPr/>
          <a:lstStyle/>
          <a:p>
            <a:pPr marL="0" indent="0" algn="r">
              <a:lnSpc>
                <a:spcPct val="150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a:t>
            </a:r>
            <a:r>
              <a:rPr lang="en-GB" sz="1800" dirty="0" err="1">
                <a:effectLst/>
                <a:latin typeface="Arial Narrow" panose="020B0606020202030204" pitchFamily="34" charset="0"/>
                <a:ea typeface="Calibri" panose="020F0502020204030204" pitchFamily="34" charset="0"/>
                <a:cs typeface="Times New Roman" panose="02020603050405020304" pitchFamily="18" charset="0"/>
              </a:rPr>
              <a:t>odsumowanie</a:t>
            </a:r>
            <a:r>
              <a:rPr lang="pl-PL" dirty="0">
                <a:latin typeface="Arial Narrow" panose="020B0606020202030204" pitchFamily="34" charset="0"/>
                <a:ea typeface="Calibri" panose="020F0502020204030204" pitchFamily="34" charset="0"/>
                <a:cs typeface="Times New Roman" panose="02020603050405020304" pitchFamily="18" charset="0"/>
              </a:rPr>
              <a:t> 20 lat dla Polski </a:t>
            </a:r>
            <a:r>
              <a:rPr lang="en-GB"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800" dirty="0" err="1">
                <a:effectLst/>
                <a:latin typeface="Arial Narrow" panose="020B0606020202030204" pitchFamily="34" charset="0"/>
                <a:ea typeface="Calibri" panose="020F0502020204030204" pitchFamily="34" charset="0"/>
                <a:cs typeface="Times New Roman" panose="02020603050405020304" pitchFamily="18" charset="0"/>
              </a:rPr>
              <a:t>wg</a:t>
            </a:r>
            <a:r>
              <a:rPr lang="en-GB"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800" dirty="0" err="1">
                <a:effectLst/>
                <a:latin typeface="Arial Narrow" panose="020B0606020202030204" pitchFamily="34" charset="0"/>
                <a:ea typeface="Calibri" panose="020F0502020204030204" pitchFamily="34" charset="0"/>
                <a:cs typeface="Times New Roman" panose="02020603050405020304" pitchFamily="18" charset="0"/>
              </a:rPr>
              <a:t>słów</a:t>
            </a:r>
            <a:r>
              <a:rPr lang="en-GB"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800" dirty="0" err="1">
                <a:effectLst/>
                <a:latin typeface="Arial Narrow" panose="020B0606020202030204" pitchFamily="34" charset="0"/>
                <a:ea typeface="Calibri" panose="020F0502020204030204" pitchFamily="34" charset="0"/>
                <a:cs typeface="Times New Roman" panose="02020603050405020304" pitchFamily="18" charset="0"/>
              </a:rPr>
              <a:t>Marka</a:t>
            </a:r>
            <a:r>
              <a:rPr lang="en-GB"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800" dirty="0" err="1">
                <a:effectLst/>
                <a:latin typeface="Arial Narrow" panose="020B0606020202030204" pitchFamily="34" charset="0"/>
                <a:ea typeface="Calibri" panose="020F0502020204030204" pitchFamily="34" charset="0"/>
                <a:cs typeface="Times New Roman" panose="02020603050405020304" pitchFamily="18" charset="0"/>
              </a:rPr>
              <a:t>Twaina</a:t>
            </a:r>
            <a:r>
              <a:rPr lang="en-GB" sz="1800" b="1" dirty="0">
                <a:effectLst/>
                <a:latin typeface="Arial Narrow" panose="020B0606020202030204" pitchFamily="34" charset="0"/>
                <a:ea typeface="Calibri" panose="020F0502020204030204" pitchFamily="34" charset="0"/>
                <a:cs typeface="Times New Roman" panose="02020603050405020304" pitchFamily="18" charset="0"/>
              </a:rPr>
              <a:t> :         </a:t>
            </a:r>
            <a:endParaRPr lang="pl-PL" sz="1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b="1" dirty="0">
                <a:effectLst/>
                <a:latin typeface="Arial Narrow" panose="020B0606020202030204" pitchFamily="34" charset="0"/>
                <a:ea typeface="Calibri" panose="020F0502020204030204" pitchFamily="34" charset="0"/>
                <a:cs typeface="Times New Roman" panose="02020603050405020304" pitchFamily="18" charset="0"/>
              </a:rPr>
              <a:t>                                    </a:t>
            </a:r>
            <a:r>
              <a:rPr lang="en-GB" sz="1800" b="1" dirty="0">
                <a:effectLst/>
                <a:latin typeface="Arial Narrow" panose="020B0606020202030204" pitchFamily="34" charset="0"/>
                <a:ea typeface="Calibri" panose="020F0502020204030204" pitchFamily="34" charset="0"/>
                <a:cs typeface="Times New Roman" panose="02020603050405020304" pitchFamily="18" charset="0"/>
              </a:rPr>
              <a:t>“</a:t>
            </a:r>
            <a:r>
              <a:rPr lang="en-GB" sz="1800" i="1" dirty="0">
                <a:effectLst/>
                <a:latin typeface="Arial Narrow" panose="020B0606020202030204" pitchFamily="34" charset="0"/>
                <a:ea typeface="Calibri" panose="020F0502020204030204" pitchFamily="34" charset="0"/>
                <a:cs typeface="Times New Roman" panose="02020603050405020304" pitchFamily="18" charset="0"/>
              </a:rPr>
              <a:t>The secret of getting ahead is getting started”</a:t>
            </a:r>
            <a:endParaRPr lang="pl-PL"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gn="r">
              <a:lnSpc>
                <a:spcPct val="107000"/>
              </a:lnSpc>
              <a:spcAft>
                <a:spcPts val="800"/>
              </a:spcAft>
              <a:buNone/>
            </a:pPr>
            <a:r>
              <a:rPr lang="pl-PL" sz="1800" i="1" dirty="0">
                <a:effectLst/>
                <a:latin typeface="Arial Narrow" panose="020B0606020202030204" pitchFamily="34" charset="0"/>
                <a:ea typeface="Calibri" panose="020F0502020204030204" pitchFamily="34" charset="0"/>
                <a:cs typeface="Times New Roman" panose="02020603050405020304" pitchFamily="18" charset="0"/>
              </a:rPr>
              <a:t>“Tajemnicą zdobycia przewagi jest sam start”</a:t>
            </a:r>
          </a:p>
          <a:p>
            <a:pPr algn="r">
              <a:lnSpc>
                <a:spcPct val="107000"/>
              </a:lnSpc>
              <a:spcAft>
                <a:spcPts val="800"/>
              </a:spcAft>
            </a:pPr>
            <a:endParaRPr lang="pl-PL" i="1" dirty="0">
              <a:latin typeface="Arial Narrow" panose="020B0606020202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pl-PL" sz="18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pl-PL" dirty="0"/>
          </a:p>
        </p:txBody>
      </p:sp>
      <p:pic>
        <p:nvPicPr>
          <p:cNvPr id="5" name="Obraz 4">
            <a:extLst>
              <a:ext uri="{FF2B5EF4-FFF2-40B4-BE49-F238E27FC236}">
                <a16:creationId xmlns:a16="http://schemas.microsoft.com/office/drawing/2014/main" id="{1AB944B9-8BB3-4E45-B815-F4EABB9FB652}"/>
              </a:ext>
            </a:extLst>
          </p:cNvPr>
          <p:cNvPicPr>
            <a:picLocks noChangeAspect="1"/>
          </p:cNvPicPr>
          <p:nvPr/>
        </p:nvPicPr>
        <p:blipFill>
          <a:blip r:embed="rId2"/>
          <a:stretch>
            <a:fillRect/>
          </a:stretch>
        </p:blipFill>
        <p:spPr>
          <a:xfrm>
            <a:off x="561469" y="4548814"/>
            <a:ext cx="5755912" cy="2147886"/>
          </a:xfrm>
          <a:prstGeom prst="rect">
            <a:avLst/>
          </a:prstGeom>
        </p:spPr>
      </p:pic>
    </p:spTree>
    <p:extLst>
      <p:ext uri="{BB962C8B-B14F-4D97-AF65-F5344CB8AC3E}">
        <p14:creationId xmlns:p14="http://schemas.microsoft.com/office/powerpoint/2010/main" val="251961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DC2382-8342-447F-89B7-14A46EEACD30}"/>
              </a:ext>
            </a:extLst>
          </p:cNvPr>
          <p:cNvSpPr>
            <a:spLocks noGrp="1"/>
          </p:cNvSpPr>
          <p:nvPr>
            <p:ph type="title"/>
          </p:nvPr>
        </p:nvSpPr>
        <p:spPr>
          <a:xfrm>
            <a:off x="278780" y="1488985"/>
            <a:ext cx="4750419" cy="3335427"/>
          </a:xfrm>
        </p:spPr>
        <p:txBody>
          <a:bodyPr>
            <a:noAutofit/>
          </a:bodyPr>
          <a:lstStyle/>
          <a:p>
            <a:pPr algn="just">
              <a:lnSpc>
                <a:spcPct val="150000"/>
              </a:lnSpc>
            </a:pPr>
            <a:r>
              <a:rPr lang="pl-PL" sz="24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Związek Województw RP od 20 lat działa na rzecz społeczności samorządów województw. Rok 2022 jest rokiem jubileuszowym, w którym obchodzimy 20 </a:t>
            </a:r>
            <a:r>
              <a:rPr lang="pl-PL" sz="2400" dirty="0" err="1">
                <a:solidFill>
                  <a:schemeClr val="bg1"/>
                </a:solidFill>
                <a:effectLst/>
                <a:latin typeface="Arial Narrow" panose="020B0606020202030204" pitchFamily="34" charset="0"/>
                <a:ea typeface="Calibri" panose="020F0502020204030204" pitchFamily="34" charset="0"/>
                <a:cs typeface="Calibri" panose="020F0502020204030204" pitchFamily="34" charset="0"/>
              </a:rPr>
              <a:t>lecia</a:t>
            </a:r>
            <a:r>
              <a:rPr lang="pl-PL" sz="24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 istnienia ZWRP</a:t>
            </a:r>
            <a:r>
              <a:rPr lang="pl-PL" sz="2400" dirty="0">
                <a:solidFill>
                  <a:schemeClr val="bg1"/>
                </a:solidFill>
                <a:latin typeface="Arial Narrow" panose="020B0606020202030204" pitchFamily="34" charset="0"/>
                <a:ea typeface="Calibri" panose="020F0502020204030204" pitchFamily="34" charset="0"/>
                <a:cs typeface="Calibri" panose="020F0502020204030204" pitchFamily="34" charset="0"/>
              </a:rPr>
              <a:t>. D</a:t>
            </a:r>
            <a:r>
              <a:rPr lang="pl-PL" sz="24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oszliśmy  do wniosku, </a:t>
            </a:r>
            <a:r>
              <a:rPr lang="pl-PL" sz="2400" dirty="0">
                <a:solidFill>
                  <a:schemeClr val="bg1"/>
                </a:solidFill>
                <a:latin typeface="Arial Narrow" panose="020B0606020202030204" pitchFamily="34" charset="0"/>
                <a:ea typeface="Calibri" panose="020F0502020204030204" pitchFamily="34" charset="0"/>
                <a:cs typeface="Calibri" panose="020F0502020204030204" pitchFamily="34" charset="0"/>
              </a:rPr>
              <a:t>że </a:t>
            </a:r>
            <a:r>
              <a:rPr lang="pl-PL" sz="24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potrzebne jest nadanie organizacji ram koncepcyjnych.</a:t>
            </a:r>
            <a:endParaRPr lang="pl-PL" sz="2400" dirty="0">
              <a:solidFill>
                <a:schemeClr val="bg1"/>
              </a:solidFill>
            </a:endParaRPr>
          </a:p>
        </p:txBody>
      </p:sp>
      <p:sp>
        <p:nvSpPr>
          <p:cNvPr id="3" name="Symbol zastępczy tekstu 2">
            <a:extLst>
              <a:ext uri="{FF2B5EF4-FFF2-40B4-BE49-F238E27FC236}">
                <a16:creationId xmlns:a16="http://schemas.microsoft.com/office/drawing/2014/main" id="{BC055301-71F5-4F29-ADE9-E40645E6C142}"/>
              </a:ext>
            </a:extLst>
          </p:cNvPr>
          <p:cNvSpPr>
            <a:spLocks noGrp="1"/>
          </p:cNvSpPr>
          <p:nvPr>
            <p:ph type="body" idx="1"/>
          </p:nvPr>
        </p:nvSpPr>
        <p:spPr/>
        <p:txBody>
          <a:bodyPr/>
          <a:lstStyle/>
          <a:p>
            <a:r>
              <a:rPr lang="pl-PL" dirty="0">
                <a:solidFill>
                  <a:schemeClr val="bg1"/>
                </a:solidFill>
              </a:rPr>
              <a:t>Rok 2022</a:t>
            </a:r>
          </a:p>
        </p:txBody>
      </p:sp>
      <p:sp>
        <p:nvSpPr>
          <p:cNvPr id="4" name="Symbol zastępczy zawartości 3">
            <a:extLst>
              <a:ext uri="{FF2B5EF4-FFF2-40B4-BE49-F238E27FC236}">
                <a16:creationId xmlns:a16="http://schemas.microsoft.com/office/drawing/2014/main" id="{D95F482C-B180-4890-B64A-84687E3F0135}"/>
              </a:ext>
            </a:extLst>
          </p:cNvPr>
          <p:cNvSpPr>
            <a:spLocks noGrp="1"/>
          </p:cNvSpPr>
          <p:nvPr>
            <p:ph sz="half" idx="2"/>
          </p:nvPr>
        </p:nvSpPr>
        <p:spPr>
          <a:xfrm>
            <a:off x="5586761" y="1193181"/>
            <a:ext cx="5802894" cy="2668786"/>
          </a:xfrm>
        </p:spPr>
        <p:txBody>
          <a:bodyPr>
            <a:normAutofit fontScale="85000" lnSpcReduction="10000"/>
          </a:bodyPr>
          <a:lstStyle/>
          <a:p>
            <a:pPr algn="just">
              <a:lnSpc>
                <a:spcPct val="200000"/>
              </a:lnSpc>
            </a:pPr>
            <a:r>
              <a:rPr lang="pl-PL" sz="1900" dirty="0">
                <a:solidFill>
                  <a:schemeClr val="bg1"/>
                </a:solidFill>
                <a:effectLst/>
                <a:latin typeface="Arial Narrow" panose="020B0606020202030204" pitchFamily="34" charset="0"/>
                <a:ea typeface="Calibri" panose="020F0502020204030204" pitchFamily="34" charset="0"/>
              </a:rPr>
              <a:t>Zakładamy, że działania prowadzone przez ZWRP osadzone będą w </a:t>
            </a:r>
            <a:r>
              <a:rPr lang="pl-PL" sz="1900" b="1" dirty="0">
                <a:solidFill>
                  <a:schemeClr val="bg1"/>
                </a:solidFill>
                <a:effectLst/>
                <a:latin typeface="Arial Narrow" panose="020B0606020202030204" pitchFamily="34" charset="0"/>
                <a:ea typeface="Calibri" panose="020F0502020204030204" pitchFamily="34" charset="0"/>
              </a:rPr>
              <a:t>koncepcjach i trendach funkcjonujących w zarządzaniu publicznym</a:t>
            </a:r>
            <a:r>
              <a:rPr lang="pl-PL" sz="1900" dirty="0">
                <a:solidFill>
                  <a:schemeClr val="bg1"/>
                </a:solidFill>
                <a:effectLst/>
                <a:latin typeface="Arial Narrow" panose="020B0606020202030204" pitchFamily="34" charset="0"/>
                <a:ea typeface="Calibri" panose="020F0502020204030204" pitchFamily="34" charset="0"/>
              </a:rPr>
              <a:t>. Zdefiniowanie założeń ideowych pomoże wyznaczyć także system wartości i zasad, którymi kierują się Polskie Regiony w swojej działalności</a:t>
            </a:r>
            <a:r>
              <a:rPr lang="pl-PL" sz="1900" dirty="0">
                <a:solidFill>
                  <a:schemeClr val="bg1"/>
                </a:solidFill>
                <a:latin typeface="Arial Narrow" panose="020B0606020202030204" pitchFamily="34" charset="0"/>
                <a:ea typeface="Calibri" panose="020F0502020204030204" pitchFamily="34" charset="0"/>
              </a:rPr>
              <a:t> zgodnie z zasadą zrównoważonego rozwoju</a:t>
            </a:r>
            <a:endParaRPr lang="pl-PL" sz="1900" dirty="0">
              <a:solidFill>
                <a:schemeClr val="bg1"/>
              </a:solidFill>
              <a:effectLst/>
              <a:latin typeface="Arial Narrow" panose="020B0606020202030204" pitchFamily="34" charset="0"/>
              <a:ea typeface="Calibri" panose="020F0502020204030204" pitchFamily="34" charset="0"/>
            </a:endParaRPr>
          </a:p>
          <a:p>
            <a:endParaRPr lang="pl-PL" dirty="0">
              <a:solidFill>
                <a:schemeClr val="bg1"/>
              </a:solidFill>
            </a:endParaRPr>
          </a:p>
        </p:txBody>
      </p:sp>
      <p:sp>
        <p:nvSpPr>
          <p:cNvPr id="5" name="Symbol zastępczy tekstu 4">
            <a:extLst>
              <a:ext uri="{FF2B5EF4-FFF2-40B4-BE49-F238E27FC236}">
                <a16:creationId xmlns:a16="http://schemas.microsoft.com/office/drawing/2014/main" id="{D98F5CC6-7ED5-4E99-B332-4605AA177CB7}"/>
              </a:ext>
            </a:extLst>
          </p:cNvPr>
          <p:cNvSpPr>
            <a:spLocks noGrp="1"/>
          </p:cNvSpPr>
          <p:nvPr>
            <p:ph type="body" sz="quarter" idx="3"/>
          </p:nvPr>
        </p:nvSpPr>
        <p:spPr>
          <a:xfrm>
            <a:off x="5118653" y="3665887"/>
            <a:ext cx="6264414" cy="685800"/>
          </a:xfrm>
        </p:spPr>
        <p:txBody>
          <a:bodyPr/>
          <a:lstStyle/>
          <a:p>
            <a:r>
              <a:rPr lang="pl-PL" dirty="0">
                <a:solidFill>
                  <a:schemeClr val="bg1"/>
                </a:solidFill>
              </a:rPr>
              <a:t>Działania jubileuszowe </a:t>
            </a:r>
          </a:p>
        </p:txBody>
      </p:sp>
      <p:sp>
        <p:nvSpPr>
          <p:cNvPr id="10" name="Symbol zastępczy zawartości 9">
            <a:extLst>
              <a:ext uri="{FF2B5EF4-FFF2-40B4-BE49-F238E27FC236}">
                <a16:creationId xmlns:a16="http://schemas.microsoft.com/office/drawing/2014/main" id="{74F7FF32-35BB-4124-A74F-B74B788C80FC}"/>
              </a:ext>
            </a:extLst>
          </p:cNvPr>
          <p:cNvSpPr>
            <a:spLocks noGrp="1"/>
          </p:cNvSpPr>
          <p:nvPr>
            <p:ph sz="quarter" idx="4"/>
          </p:nvPr>
        </p:nvSpPr>
        <p:spPr>
          <a:xfrm>
            <a:off x="5486399" y="4351687"/>
            <a:ext cx="5897635" cy="1704060"/>
          </a:xfrm>
        </p:spPr>
        <p:txBody>
          <a:bodyPr>
            <a:normAutofit fontScale="85000" lnSpcReduction="10000"/>
          </a:bodyPr>
          <a:lstStyle/>
          <a:p>
            <a:pPr algn="just"/>
            <a:r>
              <a:rPr lang="pl-PL" sz="3600" spc="-150" dirty="0">
                <a:solidFill>
                  <a:schemeClr val="bg1"/>
                </a:solidFill>
                <a:latin typeface="Arial Narrow" panose="020B0606020202030204" pitchFamily="34" charset="0"/>
                <a:cs typeface="Calibri" panose="020F0502020204030204" pitchFamily="34" charset="0"/>
              </a:rPr>
              <a:t>2022 Współpraca z </a:t>
            </a:r>
            <a:r>
              <a:rPr lang="pl-PL" sz="3600" spc="-150" dirty="0" err="1">
                <a:solidFill>
                  <a:schemeClr val="bg1"/>
                </a:solidFill>
                <a:latin typeface="Arial Narrow" panose="020B0606020202030204" pitchFamily="34" charset="0"/>
                <a:cs typeface="Calibri" panose="020F0502020204030204" pitchFamily="34" charset="0"/>
              </a:rPr>
              <a:t>Togetair</a:t>
            </a:r>
            <a:r>
              <a:rPr lang="pl-PL" sz="3600" spc="-150" dirty="0">
                <a:solidFill>
                  <a:schemeClr val="bg1"/>
                </a:solidFill>
                <a:latin typeface="Arial Narrow" panose="020B0606020202030204" pitchFamily="34" charset="0"/>
                <a:cs typeface="Calibri" panose="020F0502020204030204" pitchFamily="34" charset="0"/>
              </a:rPr>
              <a:t> w postaci patronatu ZWRP oraz patronatu wszystkich polskich regionów nad wydarzeniem.</a:t>
            </a:r>
          </a:p>
        </p:txBody>
      </p:sp>
      <p:pic>
        <p:nvPicPr>
          <p:cNvPr id="11" name="Obraz 10">
            <a:extLst>
              <a:ext uri="{FF2B5EF4-FFF2-40B4-BE49-F238E27FC236}">
                <a16:creationId xmlns:a16="http://schemas.microsoft.com/office/drawing/2014/main" id="{45DB8502-64E0-4501-A94D-3658F826A278}"/>
              </a:ext>
            </a:extLst>
          </p:cNvPr>
          <p:cNvPicPr>
            <a:picLocks noChangeAspect="1"/>
          </p:cNvPicPr>
          <p:nvPr/>
        </p:nvPicPr>
        <p:blipFill>
          <a:blip r:embed="rId2"/>
          <a:stretch>
            <a:fillRect/>
          </a:stretch>
        </p:blipFill>
        <p:spPr>
          <a:xfrm>
            <a:off x="10582896" y="5564161"/>
            <a:ext cx="1529757" cy="981307"/>
          </a:xfrm>
          <a:prstGeom prst="rect">
            <a:avLst/>
          </a:prstGeom>
        </p:spPr>
      </p:pic>
    </p:spTree>
    <p:extLst>
      <p:ext uri="{BB962C8B-B14F-4D97-AF65-F5344CB8AC3E}">
        <p14:creationId xmlns:p14="http://schemas.microsoft.com/office/powerpoint/2010/main" val="207910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3193A1-9FA5-4B11-B63B-0C6002EEF1F6}"/>
              </a:ext>
            </a:extLst>
          </p:cNvPr>
          <p:cNvSpPr>
            <a:spLocks noGrp="1"/>
          </p:cNvSpPr>
          <p:nvPr>
            <p:ph type="title"/>
          </p:nvPr>
        </p:nvSpPr>
        <p:spPr>
          <a:xfrm>
            <a:off x="888632" y="1706137"/>
            <a:ext cx="10340646" cy="3100230"/>
          </a:xfrm>
        </p:spPr>
        <p:txBody>
          <a:bodyPr>
            <a:normAutofit fontScale="90000"/>
          </a:bodyPr>
          <a:lstStyle/>
          <a:p>
            <a:pPr algn="r"/>
            <a:r>
              <a:rPr lang="pl-PL" dirty="0"/>
              <a:t>ZWRP to instytucja </a:t>
            </a:r>
            <a:r>
              <a:rPr lang="pl-PL" dirty="0" err="1"/>
              <a:t>analityczno</a:t>
            </a:r>
            <a:r>
              <a:rPr lang="pl-PL" dirty="0"/>
              <a:t> - doradcza, która poprzez wykorzystanie wiedzy ekspertów ma na celu wywieranie wpływu na proces decyzyjny w sferze publicznej. Dąży do współkształtowania rzeczywistości społeczno-politycznej.</a:t>
            </a:r>
            <a:br>
              <a:rPr lang="pl-PL" dirty="0"/>
            </a:br>
            <a:br>
              <a:rPr lang="pl-PL" dirty="0"/>
            </a:br>
            <a:br>
              <a:rPr lang="pl-PL" dirty="0"/>
            </a:br>
            <a:r>
              <a:rPr lang="pl-PL" sz="2700" cap="all"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strategia  działania  biura </a:t>
            </a:r>
            <a:r>
              <a:rPr lang="pl-PL" sz="2700" cap="all" dirty="0" err="1">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zwiĄzku</a:t>
            </a:r>
            <a:r>
              <a:rPr lang="pl-PL" sz="2700" cap="all"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Województw </a:t>
            </a:r>
            <a:r>
              <a:rPr lang="pl-PL" sz="2700" cap="all" dirty="0" err="1">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rp</a:t>
            </a:r>
            <a:r>
              <a:rPr lang="pl-PL" sz="2700" cap="all"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t>
            </a:r>
            <a:br>
              <a:rPr lang="pl-PL" sz="27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pl-PL" sz="27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ZWRP 2.O</a:t>
            </a:r>
            <a:br>
              <a:rPr lang="pl-PL" sz="2700" dirty="0"/>
            </a:br>
            <a:endParaRPr lang="pl-PL" sz="2700" dirty="0"/>
          </a:p>
        </p:txBody>
      </p:sp>
      <p:pic>
        <p:nvPicPr>
          <p:cNvPr id="3" name="Obraz 2">
            <a:extLst>
              <a:ext uri="{FF2B5EF4-FFF2-40B4-BE49-F238E27FC236}">
                <a16:creationId xmlns:a16="http://schemas.microsoft.com/office/drawing/2014/main" id="{1430AF7C-7708-4C0E-9913-12B6EB08B746}"/>
              </a:ext>
            </a:extLst>
          </p:cNvPr>
          <p:cNvPicPr>
            <a:picLocks noChangeAspect="1"/>
          </p:cNvPicPr>
          <p:nvPr/>
        </p:nvPicPr>
        <p:blipFill>
          <a:blip r:embed="rId2"/>
          <a:stretch>
            <a:fillRect/>
          </a:stretch>
        </p:blipFill>
        <p:spPr>
          <a:xfrm>
            <a:off x="10307136" y="5631365"/>
            <a:ext cx="1529757" cy="981307"/>
          </a:xfrm>
          <a:prstGeom prst="rect">
            <a:avLst/>
          </a:prstGeom>
        </p:spPr>
      </p:pic>
    </p:spTree>
    <p:extLst>
      <p:ext uri="{BB962C8B-B14F-4D97-AF65-F5344CB8AC3E}">
        <p14:creationId xmlns:p14="http://schemas.microsoft.com/office/powerpoint/2010/main" val="394214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9511EE1-A0CA-48D2-BFB6-C488261C6AF7}"/>
              </a:ext>
            </a:extLst>
          </p:cNvPr>
          <p:cNvSpPr>
            <a:spLocks noGrp="1"/>
          </p:cNvSpPr>
          <p:nvPr>
            <p:ph type="title"/>
          </p:nvPr>
        </p:nvSpPr>
        <p:spPr>
          <a:xfrm>
            <a:off x="888631" y="1326996"/>
            <a:ext cx="3498979" cy="4839628"/>
          </a:xfrm>
        </p:spPr>
        <p:txBody>
          <a:bodyPr>
            <a:normAutofit fontScale="90000"/>
          </a:bodyPr>
          <a:lstStyle/>
          <a:p>
            <a:pPr algn="l">
              <a:lnSpc>
                <a:spcPct val="107000"/>
              </a:lnSpc>
              <a:spcAft>
                <a:spcPts val="800"/>
              </a:spcAft>
            </a:pPr>
            <a:r>
              <a:rPr lang="pl-PL" sz="3600" dirty="0"/>
              <a:t>Ramy koncepcyjne to rozwinięcie …</a:t>
            </a:r>
            <a:br>
              <a:rPr lang="pl-PL" sz="3600" dirty="0"/>
            </a:br>
            <a:br>
              <a:rPr lang="pl-PL" sz="3600" dirty="0"/>
            </a:br>
            <a:r>
              <a:rPr lang="pl-PL" sz="3600" dirty="0"/>
              <a:t> Strategii działania Biura Związku Województw RP </a:t>
            </a:r>
            <a:br>
              <a:rPr lang="pl-PL" sz="3600" dirty="0"/>
            </a:br>
            <a:r>
              <a:rPr lang="pl-PL" sz="3600" dirty="0"/>
              <a:t>ZWRP 2.O</a:t>
            </a:r>
          </a:p>
        </p:txBody>
      </p:sp>
      <p:sp>
        <p:nvSpPr>
          <p:cNvPr id="5" name="Symbol zastępczy zawartości 4">
            <a:extLst>
              <a:ext uri="{FF2B5EF4-FFF2-40B4-BE49-F238E27FC236}">
                <a16:creationId xmlns:a16="http://schemas.microsoft.com/office/drawing/2014/main" id="{1247717C-01D4-4D96-9CC6-C0D355D6518D}"/>
              </a:ext>
            </a:extLst>
          </p:cNvPr>
          <p:cNvSpPr>
            <a:spLocks noGrp="1"/>
          </p:cNvSpPr>
          <p:nvPr>
            <p:ph idx="1"/>
          </p:nvPr>
        </p:nvSpPr>
        <p:spPr/>
        <p:txBody>
          <a:bodyPr>
            <a:normAutofit/>
          </a:bodyPr>
          <a:lstStyle/>
          <a:p>
            <a:r>
              <a:rPr lang="pl-PL" sz="2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Organizacja parasolowa, jaką jest ZWRP w swojej aktywności zakłada zbudowanie potencjału na miarę </a:t>
            </a:r>
            <a:r>
              <a:rPr lang="pl-PL" sz="2800" dirty="0" err="1">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Think</a:t>
            </a:r>
            <a:r>
              <a:rPr lang="pl-PL" sz="2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tanku dla polskich regionów.</a:t>
            </a:r>
            <a:endParaRPr lang="pl-PL" sz="2800" dirty="0">
              <a:solidFill>
                <a:schemeClr val="bg1"/>
              </a:solidFill>
            </a:endParaRPr>
          </a:p>
        </p:txBody>
      </p:sp>
      <p:pic>
        <p:nvPicPr>
          <p:cNvPr id="6" name="Obraz 5">
            <a:extLst>
              <a:ext uri="{FF2B5EF4-FFF2-40B4-BE49-F238E27FC236}">
                <a16:creationId xmlns:a16="http://schemas.microsoft.com/office/drawing/2014/main" id="{D82E5C45-0611-4C89-A665-AE269D60DF63}"/>
              </a:ext>
            </a:extLst>
          </p:cNvPr>
          <p:cNvPicPr>
            <a:picLocks noChangeAspect="1"/>
          </p:cNvPicPr>
          <p:nvPr/>
        </p:nvPicPr>
        <p:blipFill>
          <a:blip r:embed="rId2"/>
          <a:stretch>
            <a:fillRect/>
          </a:stretch>
        </p:blipFill>
        <p:spPr>
          <a:xfrm>
            <a:off x="10474404" y="5709424"/>
            <a:ext cx="1529757" cy="981307"/>
          </a:xfrm>
          <a:prstGeom prst="rect">
            <a:avLst/>
          </a:prstGeom>
        </p:spPr>
      </p:pic>
    </p:spTree>
    <p:extLst>
      <p:ext uri="{BB962C8B-B14F-4D97-AF65-F5344CB8AC3E}">
        <p14:creationId xmlns:p14="http://schemas.microsoft.com/office/powerpoint/2010/main" val="308014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6AFE2F-10E3-4394-851D-DC37E847D23C}"/>
              </a:ext>
            </a:extLst>
          </p:cNvPr>
          <p:cNvSpPr>
            <a:spLocks noGrp="1"/>
          </p:cNvSpPr>
          <p:nvPr>
            <p:ph type="title"/>
          </p:nvPr>
        </p:nvSpPr>
        <p:spPr/>
        <p:txBody>
          <a:bodyPr>
            <a:noAutofit/>
          </a:bodyPr>
          <a:lstStyle/>
          <a:p>
            <a:br>
              <a:rPr lang="pl-PL" sz="2800" b="0" i="0" u="none" strike="noStrike" baseline="0" dirty="0">
                <a:solidFill>
                  <a:srgbClr val="000000"/>
                </a:solidFill>
                <a:latin typeface="Questa"/>
              </a:rPr>
            </a:br>
            <a:r>
              <a:rPr lang="pl-PL" sz="2800" b="0" i="0" u="none" strike="noStrike" baseline="0" dirty="0">
                <a:latin typeface="Questa"/>
              </a:rPr>
              <a:t>J.B. </a:t>
            </a:r>
            <a:r>
              <a:rPr lang="pl-PL" sz="2800" b="0" i="0" u="none" strike="noStrike" baseline="0" dirty="0" err="1">
                <a:latin typeface="Questa"/>
              </a:rPr>
              <a:t>Ruhl</a:t>
            </a:r>
            <a:r>
              <a:rPr lang="pl-PL" sz="2800" b="0" i="0" u="none" strike="noStrike" baseline="0" dirty="0">
                <a:latin typeface="Questa"/>
              </a:rPr>
              <a:t> nazywa zrównoważony rozwój kostką Rubika: kiedy jedna ściana jest ułożona, okazuje się, że pozostałe są w rozsypce. </a:t>
            </a:r>
            <a:endParaRPr lang="pl-PL" sz="2800" dirty="0"/>
          </a:p>
        </p:txBody>
      </p:sp>
      <p:pic>
        <p:nvPicPr>
          <p:cNvPr id="5" name="Symbol zastępczy zawartości 4">
            <a:extLst>
              <a:ext uri="{FF2B5EF4-FFF2-40B4-BE49-F238E27FC236}">
                <a16:creationId xmlns:a16="http://schemas.microsoft.com/office/drawing/2014/main" id="{003481E4-BA6C-4758-8FE1-491EEC8A0C68}"/>
              </a:ext>
            </a:extLst>
          </p:cNvPr>
          <p:cNvPicPr>
            <a:picLocks noGrp="1" noChangeAspect="1"/>
          </p:cNvPicPr>
          <p:nvPr>
            <p:ph idx="1"/>
          </p:nvPr>
        </p:nvPicPr>
        <p:blipFill>
          <a:blip r:embed="rId2"/>
          <a:stretch>
            <a:fillRect/>
          </a:stretch>
        </p:blipFill>
        <p:spPr>
          <a:xfrm>
            <a:off x="5118100" y="1206008"/>
            <a:ext cx="6281738" cy="4442809"/>
          </a:xfrm>
        </p:spPr>
      </p:pic>
    </p:spTree>
    <p:extLst>
      <p:ext uri="{BB962C8B-B14F-4D97-AF65-F5344CB8AC3E}">
        <p14:creationId xmlns:p14="http://schemas.microsoft.com/office/powerpoint/2010/main" val="395054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B7B9F616-CDA4-44C8-81C0-7D6A84573750}"/>
              </a:ext>
            </a:extLst>
          </p:cNvPr>
          <p:cNvSpPr>
            <a:spLocks noGrp="1"/>
          </p:cNvSpPr>
          <p:nvPr>
            <p:ph type="title"/>
          </p:nvPr>
        </p:nvSpPr>
        <p:spPr>
          <a:xfrm>
            <a:off x="317634" y="336884"/>
            <a:ext cx="4677877" cy="6304548"/>
          </a:xfrm>
        </p:spPr>
        <p:txBody>
          <a:bodyPr>
            <a:normAutofit fontScale="90000"/>
          </a:bodyPr>
          <a:lstStyle/>
          <a:p>
            <a:pPr algn="l">
              <a:lnSpc>
                <a:spcPct val="150000"/>
              </a:lnSpc>
            </a:pPr>
            <a:r>
              <a:rPr lang="pl-PL" sz="2200" b="0" i="0" u="none" strike="noStrike" baseline="0" dirty="0">
                <a:latin typeface="Arial Narrow" panose="020B0606020202030204" pitchFamily="34" charset="0"/>
              </a:rPr>
              <a:t>Przygotowanie, wdrażanie i monitorowanie wykonania strategii należy do władz samorządowych. Przygotowanie strategii rozwoju</a:t>
            </a:r>
            <a:br>
              <a:rPr lang="pl-PL" sz="2200" b="0" i="0" u="none" strike="noStrike" baseline="0" dirty="0">
                <a:latin typeface="Arial Narrow" panose="020B0606020202030204" pitchFamily="34" charset="0"/>
              </a:rPr>
            </a:br>
            <a:r>
              <a:rPr lang="pl-PL" sz="2200" b="0" i="0" u="none" strike="noStrike" baseline="0" dirty="0">
                <a:latin typeface="Arial Narrow" panose="020B0606020202030204" pitchFamily="34" charset="0"/>
              </a:rPr>
              <a:t>województwa należy do samorządu województwa. </a:t>
            </a:r>
            <a:br>
              <a:rPr lang="pl-PL" sz="2200" b="0" i="0" u="none" strike="noStrike" baseline="0" dirty="0">
                <a:latin typeface="Arial Narrow" panose="020B0606020202030204" pitchFamily="34" charset="0"/>
              </a:rPr>
            </a:br>
            <a:br>
              <a:rPr lang="pl-PL" sz="2200" b="0" i="0" u="none" strike="noStrike" baseline="0" dirty="0">
                <a:latin typeface="Arial Narrow" panose="020B0606020202030204" pitchFamily="34" charset="0"/>
              </a:rPr>
            </a:br>
            <a:br>
              <a:rPr lang="pl-PL" sz="2200" b="0" i="0" u="none" strike="noStrike" baseline="0" dirty="0">
                <a:latin typeface="Arial Narrow" panose="020B0606020202030204" pitchFamily="34" charset="0"/>
              </a:rPr>
            </a:br>
            <a:r>
              <a:rPr lang="pl-PL" sz="2200" b="0" i="0" u="none" strike="noStrike" baseline="0" dirty="0">
                <a:latin typeface="Arial Narrow" panose="020B0606020202030204" pitchFamily="34" charset="0"/>
              </a:rPr>
              <a:t>Do władz  centralnych należy przygotowanie ogólnych dokumentów krajowych, do których odnosić się będą strategie regionalne. Ważnym elementem ujętym w strategii rozwoju regionalnego i lokalnego jest planowanie przestrzenne. Integracja planowania przestrzennego i regionalnego ma znaczny wpływ na zarządzanie   rozwojem.</a:t>
            </a:r>
            <a:endParaRPr lang="pl-PL" dirty="0">
              <a:latin typeface="Arial Narrow" panose="020B0606020202030204" pitchFamily="34" charset="0"/>
            </a:endParaRPr>
          </a:p>
        </p:txBody>
      </p:sp>
      <p:graphicFrame>
        <p:nvGraphicFramePr>
          <p:cNvPr id="9" name="Symbol zastępczy zawartości 8">
            <a:extLst>
              <a:ext uri="{FF2B5EF4-FFF2-40B4-BE49-F238E27FC236}">
                <a16:creationId xmlns:a16="http://schemas.microsoft.com/office/drawing/2014/main" id="{3AE0DCC5-86BE-4CA7-AD60-C534367BC295}"/>
              </a:ext>
            </a:extLst>
          </p:cNvPr>
          <p:cNvGraphicFramePr>
            <a:graphicFrameLocks noGrp="1"/>
          </p:cNvGraphicFramePr>
          <p:nvPr>
            <p:ph idx="1"/>
            <p:extLst>
              <p:ext uri="{D42A27DB-BD31-4B8C-83A1-F6EECF244321}">
                <p14:modId xmlns:p14="http://schemas.microsoft.com/office/powerpoint/2010/main" val="2092324164"/>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60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2F0415-8948-4F65-802D-C01B839C88E8}"/>
              </a:ext>
            </a:extLst>
          </p:cNvPr>
          <p:cNvSpPr>
            <a:spLocks noGrp="1"/>
          </p:cNvSpPr>
          <p:nvPr>
            <p:ph type="title"/>
          </p:nvPr>
        </p:nvSpPr>
        <p:spPr>
          <a:xfrm>
            <a:off x="956008" y="2388426"/>
            <a:ext cx="3498979" cy="2456442"/>
          </a:xfrm>
        </p:spPr>
        <p:txBody>
          <a:bodyPr>
            <a:normAutofit fontScale="90000"/>
          </a:bodyPr>
          <a:lstStyle/>
          <a:p>
            <a:pPr>
              <a:lnSpc>
                <a:spcPct val="150000"/>
              </a:lnSpc>
              <a:spcAft>
                <a:spcPts val="800"/>
              </a:spcAft>
            </a:pPr>
            <a:r>
              <a:rPr lang="pl-PL" sz="2400" cap="all"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strategia  działania  biura </a:t>
            </a:r>
            <a:r>
              <a:rPr lang="pl-PL" sz="2400" cap="all" dirty="0" err="1">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zwiĄzku</a:t>
            </a:r>
            <a:r>
              <a:rPr lang="pl-PL" sz="2400" cap="all"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Województw </a:t>
            </a:r>
            <a:r>
              <a:rPr lang="pl-PL" sz="2400" cap="all" dirty="0" err="1">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rp</a:t>
            </a:r>
            <a:r>
              <a:rPr lang="pl-PL" sz="2400" cap="all"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t>
            </a:r>
            <a:br>
              <a:rPr lang="pl-PL" sz="2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pl-PL" sz="2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ZWRP 2.O</a:t>
            </a:r>
            <a:endParaRPr lang="pl-PL" sz="2400" dirty="0">
              <a:solidFill>
                <a:schemeClr val="bg1"/>
              </a:solidFill>
              <a:latin typeface="Arial Narrow" panose="020B0606020202030204" pitchFamily="34" charset="0"/>
            </a:endParaRPr>
          </a:p>
        </p:txBody>
      </p:sp>
      <p:graphicFrame>
        <p:nvGraphicFramePr>
          <p:cNvPr id="4" name="Symbol zastępczy zawartości 3">
            <a:extLst>
              <a:ext uri="{FF2B5EF4-FFF2-40B4-BE49-F238E27FC236}">
                <a16:creationId xmlns:a16="http://schemas.microsoft.com/office/drawing/2014/main" id="{EDF71842-A289-4E33-A57A-D1336385F23D}"/>
              </a:ext>
            </a:extLst>
          </p:cNvPr>
          <p:cNvGraphicFramePr>
            <a:graphicFrameLocks noGrp="1"/>
          </p:cNvGraphicFramePr>
          <p:nvPr>
            <p:ph idx="1"/>
            <p:extLst>
              <p:ext uri="{D42A27DB-BD31-4B8C-83A1-F6EECF244321}">
                <p14:modId xmlns:p14="http://schemas.microsoft.com/office/powerpoint/2010/main" val="3348761422"/>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a:extLst>
              <a:ext uri="{FF2B5EF4-FFF2-40B4-BE49-F238E27FC236}">
                <a16:creationId xmlns:a16="http://schemas.microsoft.com/office/drawing/2014/main" id="{69BA6517-D1C3-4913-9C98-8227E05FC28E}"/>
              </a:ext>
            </a:extLst>
          </p:cNvPr>
          <p:cNvPicPr>
            <a:picLocks noChangeAspect="1"/>
          </p:cNvPicPr>
          <p:nvPr/>
        </p:nvPicPr>
        <p:blipFill>
          <a:blip r:embed="rId7"/>
          <a:stretch>
            <a:fillRect/>
          </a:stretch>
        </p:blipFill>
        <p:spPr>
          <a:xfrm>
            <a:off x="10307136" y="5631365"/>
            <a:ext cx="1529757" cy="981307"/>
          </a:xfrm>
          <a:prstGeom prst="rect">
            <a:avLst/>
          </a:prstGeom>
        </p:spPr>
      </p:pic>
    </p:spTree>
    <p:extLst>
      <p:ext uri="{BB962C8B-B14F-4D97-AF65-F5344CB8AC3E}">
        <p14:creationId xmlns:p14="http://schemas.microsoft.com/office/powerpoint/2010/main" val="374364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DF2846-E439-44AF-915C-B40AE6A5F9C2}"/>
              </a:ext>
            </a:extLst>
          </p:cNvPr>
          <p:cNvSpPr>
            <a:spLocks noGrp="1"/>
          </p:cNvSpPr>
          <p:nvPr>
            <p:ph type="title"/>
          </p:nvPr>
        </p:nvSpPr>
        <p:spPr/>
        <p:txBody>
          <a:bodyPr/>
          <a:lstStyle/>
          <a:p>
            <a:r>
              <a:rPr lang="pl-PL" dirty="0"/>
              <a:t>Z czego to wynika ?</a:t>
            </a:r>
          </a:p>
        </p:txBody>
      </p:sp>
      <p:sp>
        <p:nvSpPr>
          <p:cNvPr id="3" name="Symbol zastępczy tekstu 2">
            <a:extLst>
              <a:ext uri="{FF2B5EF4-FFF2-40B4-BE49-F238E27FC236}">
                <a16:creationId xmlns:a16="http://schemas.microsoft.com/office/drawing/2014/main" id="{80DEED2F-57F8-4D63-8A8E-2B89143B7AD7}"/>
              </a:ext>
            </a:extLst>
          </p:cNvPr>
          <p:cNvSpPr>
            <a:spLocks noGrp="1"/>
          </p:cNvSpPr>
          <p:nvPr>
            <p:ph type="body" idx="1"/>
          </p:nvPr>
        </p:nvSpPr>
        <p:spPr>
          <a:xfrm>
            <a:off x="3344215" y="3846850"/>
            <a:ext cx="6810438" cy="3011150"/>
          </a:xfrm>
        </p:spPr>
        <p:txBody>
          <a:bodyPr>
            <a:normAutofit lnSpcReduction="10000"/>
          </a:bodyPr>
          <a:lstStyle/>
          <a:p>
            <a:pPr algn="l">
              <a:lnSpc>
                <a:spcPct val="160000"/>
              </a:lnSpc>
            </a:pPr>
            <a:r>
              <a:rPr lang="pl-PL" sz="1800" dirty="0">
                <a:effectLst/>
                <a:latin typeface="Arial Narrow" panose="020B0606020202030204" pitchFamily="34" charset="0"/>
                <a:ea typeface="Calibri" panose="020F0502020204030204" pitchFamily="34" charset="0"/>
                <a:cs typeface="Calibri" panose="020F0502020204030204" pitchFamily="34" charset="0"/>
              </a:rPr>
              <a:t>Potrzeby, na jakie ZWRP chce odpowiedzieć wynikają z jednej strony z tendencji ogólnoświatowych, które kształtują oblicze administracji publicznej zgodnie z zasadą zrównoważonego rozwoju, a z drugiej ze zdiagnozowanych problemów samorządu </a:t>
            </a:r>
            <a:r>
              <a:rPr lang="pl-PL" dirty="0">
                <a:latin typeface="Arial Narrow" panose="020B0606020202030204" pitchFamily="34" charset="0"/>
                <a:ea typeface="Calibri" panose="020F0502020204030204" pitchFamily="34" charset="0"/>
                <a:cs typeface="Calibri" panose="020F0502020204030204" pitchFamily="34" charset="0"/>
              </a:rPr>
              <a:t>szczebla</a:t>
            </a:r>
            <a:r>
              <a:rPr lang="pl-PL" sz="1800" dirty="0">
                <a:effectLst/>
                <a:latin typeface="Arial Narrow" panose="020B0606020202030204" pitchFamily="34" charset="0"/>
                <a:ea typeface="Calibri" panose="020F0502020204030204" pitchFamily="34" charset="0"/>
                <a:cs typeface="Calibri" panose="020F0502020204030204" pitchFamily="34" charset="0"/>
              </a:rPr>
              <a:t> regionalnego, opisanych w m.in. w raporcie OECD 2021.</a:t>
            </a:r>
          </a:p>
          <a:p>
            <a:pPr algn="l">
              <a:lnSpc>
                <a:spcPct val="160000"/>
              </a:lnSpc>
            </a:pPr>
            <a:r>
              <a:rPr lang="pl-PL" sz="1800" dirty="0">
                <a:effectLst/>
                <a:latin typeface="Arial Narrow" panose="020B0606020202030204" pitchFamily="34" charset="0"/>
                <a:ea typeface="Calibri" panose="020F0502020204030204" pitchFamily="34" charset="0"/>
                <a:cs typeface="Calibri" panose="020F0502020204030204" pitchFamily="34" charset="0"/>
              </a:rPr>
              <a:t> „Lepsze zarządzanie, planowanie i dostarczanie usług w jednostkach samorządu lokalnego w Polsce”.</a:t>
            </a:r>
            <a:endParaRPr lang="pl-PL" dirty="0"/>
          </a:p>
        </p:txBody>
      </p:sp>
      <p:pic>
        <p:nvPicPr>
          <p:cNvPr id="4" name="Obraz 3">
            <a:extLst>
              <a:ext uri="{FF2B5EF4-FFF2-40B4-BE49-F238E27FC236}">
                <a16:creationId xmlns:a16="http://schemas.microsoft.com/office/drawing/2014/main" id="{194D80AB-E68E-4B6A-833D-9F256F31D6A0}"/>
              </a:ext>
            </a:extLst>
          </p:cNvPr>
          <p:cNvPicPr>
            <a:picLocks noChangeAspect="1"/>
          </p:cNvPicPr>
          <p:nvPr/>
        </p:nvPicPr>
        <p:blipFill>
          <a:blip r:embed="rId2"/>
          <a:stretch>
            <a:fillRect/>
          </a:stretch>
        </p:blipFill>
        <p:spPr>
          <a:xfrm>
            <a:off x="10307136" y="5631365"/>
            <a:ext cx="1529757" cy="981307"/>
          </a:xfrm>
          <a:prstGeom prst="rect">
            <a:avLst/>
          </a:prstGeom>
        </p:spPr>
      </p:pic>
    </p:spTree>
    <p:extLst>
      <p:ext uri="{BB962C8B-B14F-4D97-AF65-F5344CB8AC3E}">
        <p14:creationId xmlns:p14="http://schemas.microsoft.com/office/powerpoint/2010/main" val="265136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BE62804-5EEE-46D2-930A-1B9C777CC95F}"/>
              </a:ext>
            </a:extLst>
          </p:cNvPr>
          <p:cNvGraphicFramePr/>
          <p:nvPr>
            <p:extLst>
              <p:ext uri="{D42A27DB-BD31-4B8C-83A1-F6EECF244321}">
                <p14:modId xmlns:p14="http://schemas.microsoft.com/office/powerpoint/2010/main" val="38217579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a:extLst>
              <a:ext uri="{FF2B5EF4-FFF2-40B4-BE49-F238E27FC236}">
                <a16:creationId xmlns:a16="http://schemas.microsoft.com/office/drawing/2014/main" id="{43E13D6B-D047-4F02-9218-7FCBB6B281CA}"/>
              </a:ext>
            </a:extLst>
          </p:cNvPr>
          <p:cNvPicPr>
            <a:picLocks noChangeAspect="1"/>
          </p:cNvPicPr>
          <p:nvPr/>
        </p:nvPicPr>
        <p:blipFill>
          <a:blip r:embed="rId7"/>
          <a:stretch>
            <a:fillRect/>
          </a:stretch>
        </p:blipFill>
        <p:spPr>
          <a:xfrm>
            <a:off x="10307136" y="5631365"/>
            <a:ext cx="1529757" cy="981307"/>
          </a:xfrm>
          <a:prstGeom prst="rect">
            <a:avLst/>
          </a:prstGeom>
        </p:spPr>
      </p:pic>
    </p:spTree>
    <p:extLst>
      <p:ext uri="{BB962C8B-B14F-4D97-AF65-F5344CB8AC3E}">
        <p14:creationId xmlns:p14="http://schemas.microsoft.com/office/powerpoint/2010/main" val="338818273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{6DB5F057-485A-4C91-A6C5-41A4BE3743FD}tf16401371</Template>
  <TotalTime>1176</TotalTime>
  <Words>490</Words>
  <Application>Microsoft Office PowerPoint</Application>
  <PresentationFormat>Panoramiczny</PresentationFormat>
  <Paragraphs>50</Paragraphs>
  <Slides>12</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12</vt:i4>
      </vt:variant>
    </vt:vector>
  </HeadingPairs>
  <TitlesOfParts>
    <vt:vector size="20" baseType="lpstr">
      <vt:lpstr>Arial Black</vt:lpstr>
      <vt:lpstr>Arial Narrow</vt:lpstr>
      <vt:lpstr>Calibri</vt:lpstr>
      <vt:lpstr>Calibri Light</vt:lpstr>
      <vt:lpstr>Questa</vt:lpstr>
      <vt:lpstr>Rockwell</vt:lpstr>
      <vt:lpstr>Wingdings</vt:lpstr>
      <vt:lpstr>Atlas</vt:lpstr>
      <vt:lpstr>Prezentacja programu PowerPoint</vt:lpstr>
      <vt:lpstr>Związek Województw RP od 20 lat działa na rzecz społeczności samorządów województw. Rok 2022 jest rokiem jubileuszowym, w którym obchodzimy 20 lecia istnienia ZWRP. Doszliśmy  do wniosku, że potrzebne jest nadanie organizacji ram koncepcyjnych.</vt:lpstr>
      <vt:lpstr>ZWRP to instytucja analityczno - doradcza, która poprzez wykorzystanie wiedzy ekspertów ma na celu wywieranie wpływu na proces decyzyjny w sferze publicznej. Dąży do współkształtowania rzeczywistości społeczno-politycznej.   strategia  działania  biura zwiĄzku Województw rp. ZWRP 2.O </vt:lpstr>
      <vt:lpstr>Ramy koncepcyjne to rozwinięcie …   Strategii działania Biura Związku Województw RP  ZWRP 2.O</vt:lpstr>
      <vt:lpstr> J.B. Ruhl nazywa zrównoważony rozwój kostką Rubika: kiedy jedna ściana jest ułożona, okazuje się, że pozostałe są w rozsypce. </vt:lpstr>
      <vt:lpstr>Przygotowanie, wdrażanie i monitorowanie wykonania strategii należy do władz samorządowych. Przygotowanie strategii rozwoju województwa należy do samorządu województwa.    Do władz  centralnych należy przygotowanie ogólnych dokumentów krajowych, do których odnosić się będą strategie regionalne. Ważnym elementem ujętym w strategii rozwoju regionalnego i lokalnego jest planowanie przestrzenne. Integracja planowania przestrzennego i regionalnego ma znaczny wpływ na zarządzanie   rozwojem.</vt:lpstr>
      <vt:lpstr>strategia  działania  biura zwiĄzku Województw rp. ZWRP 2.O</vt:lpstr>
      <vt:lpstr>Z czego to wynika ?</vt:lpstr>
      <vt:lpstr>Prezentacja programu PowerPoint</vt:lpstr>
      <vt:lpstr>Klaster Energii</vt:lpstr>
      <vt:lpstr>Prezentacja programu PowerPoint</vt:lpstr>
      <vt:lpstr>Dziękuję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dc:title>
  <dc:creator>Jakub Mielczarek</dc:creator>
  <cp:lastModifiedBy>Jakub Mielczarek</cp:lastModifiedBy>
  <cp:revision>23</cp:revision>
  <dcterms:created xsi:type="dcterms:W3CDTF">2022-01-03T21:27:49Z</dcterms:created>
  <dcterms:modified xsi:type="dcterms:W3CDTF">2022-04-22T05:03:28Z</dcterms:modified>
</cp:coreProperties>
</file>